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78" r:id="rId2"/>
    <p:sldId id="277" r:id="rId3"/>
    <p:sldId id="261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4" r:id="rId17"/>
    <p:sldId id="276" r:id="rId18"/>
    <p:sldId id="279" r:id="rId19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37"/>
    <a:srgbClr val="E537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Styl pośredni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9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0A0A3-1B4E-446D-87D0-527BD0BB9937}" type="datetimeFigureOut">
              <a:rPr lang="en-GB" smtClean="0"/>
              <a:t>30/04/2021</a:t>
            </a:fld>
            <a:endParaRPr lang="en-GB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BCB40-22FF-4EE8-B64D-5C7225D9F9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681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8789B-9FF2-4648-848F-E38B546635D6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416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AB939-CF9E-447A-9661-208EB0F6BB24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261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D9F4-8CBD-4CF4-B7A7-C74B4C7C694F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80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6FDE0-84A5-48B2-9D17-2D7761C1039B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819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74491B-FDFC-4363-888A-2C57AF75B2BC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146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58F58-21B1-4A57-A096-28C6C7CEA777}" type="datetime1">
              <a:rPr lang="en-GB" smtClean="0"/>
              <a:t>30/04/2021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639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BA57D-55E0-4F10-84C0-6EB4B58106E8}" type="datetime1">
              <a:rPr lang="en-GB" smtClean="0"/>
              <a:t>30/04/2021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431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2472-0338-463D-A8FF-AA6E8AE0529A}" type="datetime1">
              <a:rPr lang="en-GB" smtClean="0"/>
              <a:t>30/04/2021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85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CC2518-C66F-4F36-8B22-B55C5A6B41BC}" type="datetime1">
              <a:rPr lang="en-GB" smtClean="0"/>
              <a:t>30/04/2021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182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4D37-E4DB-4555-941A-3A66296BEBCD}" type="datetime1">
              <a:rPr lang="en-GB" smtClean="0"/>
              <a:t>30/04/2021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942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5FF6F-002A-4B34-851E-BD83A2207FBD}" type="datetime1">
              <a:rPr lang="en-GB" smtClean="0"/>
              <a:t>30/04/2021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990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EEAFB2-6AA7-4419-8F79-2E62F79DF47C}" type="datetime1">
              <a:rPr lang="en-GB" smtClean="0"/>
              <a:t>30/04/2021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21DA1-CFD4-4A83-BCC2-F11D3FF09F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895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18" Type="http://schemas.openxmlformats.org/officeDocument/2006/relationships/image" Target="../media/image12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17" Type="http://schemas.microsoft.com/office/2007/relationships/hdphoto" Target="../media/hdphoto8.wdp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8.png"/><Relationship Id="rId19" Type="http://schemas.microsoft.com/office/2007/relationships/hdphoto" Target="../media/hdphoto9.wdp"/><Relationship Id="rId4" Type="http://schemas.openxmlformats.org/officeDocument/2006/relationships/image" Target="../media/image5.png"/><Relationship Id="rId9" Type="http://schemas.microsoft.com/office/2007/relationships/hdphoto" Target="../media/hdphoto4.wdp"/><Relationship Id="rId14" Type="http://schemas.openxmlformats.org/officeDocument/2006/relationships/image" Target="../media/image10.png"/><Relationship Id="rId2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ke.gov.pl/images/_EGZAMIN_MATURALNY_OD_2023/Informatory/Informator_EM2023_jezyk_angielski.pdf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78873A41-952A-42B1-89D8-59004F3F1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32C14-F2DE-4178-8958-4136770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</a:t>
            </a:fld>
            <a:endParaRPr lang="en-GB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9FB09CF-6756-4226-A71F-EC4BED02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2969703"/>
            <a:ext cx="5571862" cy="2061595"/>
          </a:xfr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+mn-lt"/>
              </a:rPr>
              <a:t>  </a:t>
            </a:r>
            <a:r>
              <a:rPr lang="pl-PL" sz="4000" dirty="0">
                <a:solidFill>
                  <a:schemeClr val="bg1"/>
                </a:solidFill>
                <a:latin typeface="+mn-lt"/>
              </a:rPr>
              <a:t>MATURA 2023</a:t>
            </a:r>
            <a:br>
              <a:rPr lang="pl-PL" sz="4000" dirty="0">
                <a:solidFill>
                  <a:schemeClr val="bg1"/>
                </a:solidFill>
                <a:latin typeface="+mn-lt"/>
              </a:rPr>
            </a:br>
            <a:r>
              <a:rPr lang="pl-PL" sz="4000" dirty="0">
                <a:solidFill>
                  <a:schemeClr val="bg1"/>
                </a:solidFill>
                <a:latin typeface="+mn-lt"/>
              </a:rPr>
              <a:t>  Z JĘZYKA ANGIELSKIEGO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  </a:t>
            </a:r>
            <a:r>
              <a:rPr lang="pl-PL" sz="2400" dirty="0">
                <a:solidFill>
                  <a:schemeClr val="bg1"/>
                </a:solidFill>
              </a:rPr>
              <a:t>NAJWAŻNIEJSZE INFORMACJE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7182505-FAC1-46D0-97D6-521D809B2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3" y="5921379"/>
            <a:ext cx="8573549" cy="71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22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50" y="1667900"/>
            <a:ext cx="6515100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CZĘŚĆ PISEMNA –  PORÓWNANIE POZIOMÓW PODSTAWOWEGO I ROZSZERZONEGO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10</a:t>
            </a:fld>
            <a:endParaRPr lang="en-GB"/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61BB687-1702-49E3-B948-4076F5748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7240711"/>
              </p:ext>
            </p:extLst>
          </p:nvPr>
        </p:nvGraphicFramePr>
        <p:xfrm>
          <a:off x="687897" y="2662599"/>
          <a:ext cx="6455853" cy="38481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05966">
                  <a:extLst>
                    <a:ext uri="{9D8B030D-6E8A-4147-A177-3AD203B41FA5}">
                      <a16:colId xmlns:a16="http://schemas.microsoft.com/office/drawing/2014/main" val="2895998493"/>
                    </a:ext>
                  </a:extLst>
                </a:gridCol>
                <a:gridCol w="169929">
                  <a:extLst>
                    <a:ext uri="{9D8B030D-6E8A-4147-A177-3AD203B41FA5}">
                      <a16:colId xmlns:a16="http://schemas.microsoft.com/office/drawing/2014/main" val="2559974790"/>
                    </a:ext>
                  </a:extLst>
                </a:gridCol>
                <a:gridCol w="1270641">
                  <a:extLst>
                    <a:ext uri="{9D8B030D-6E8A-4147-A177-3AD203B41FA5}">
                      <a16:colId xmlns:a16="http://schemas.microsoft.com/office/drawing/2014/main" val="2356869834"/>
                    </a:ext>
                  </a:extLst>
                </a:gridCol>
                <a:gridCol w="1237481">
                  <a:extLst>
                    <a:ext uri="{9D8B030D-6E8A-4147-A177-3AD203B41FA5}">
                      <a16:colId xmlns:a16="http://schemas.microsoft.com/office/drawing/2014/main" val="105254427"/>
                    </a:ext>
                  </a:extLst>
                </a:gridCol>
                <a:gridCol w="196874">
                  <a:extLst>
                    <a:ext uri="{9D8B030D-6E8A-4147-A177-3AD203B41FA5}">
                      <a16:colId xmlns:a16="http://schemas.microsoft.com/office/drawing/2014/main" val="2780841674"/>
                    </a:ext>
                  </a:extLst>
                </a:gridCol>
                <a:gridCol w="1237481">
                  <a:extLst>
                    <a:ext uri="{9D8B030D-6E8A-4147-A177-3AD203B41FA5}">
                      <a16:colId xmlns:a16="http://schemas.microsoft.com/office/drawing/2014/main" val="4259733369"/>
                    </a:ext>
                  </a:extLst>
                </a:gridCol>
                <a:gridCol w="1237481">
                  <a:extLst>
                    <a:ext uri="{9D8B030D-6E8A-4147-A177-3AD203B41FA5}">
                      <a16:colId xmlns:a16="http://schemas.microsoft.com/office/drawing/2014/main" val="130893358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endParaRPr lang="en-GB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MATURA 2015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MATURA 2023</a:t>
                      </a:r>
                    </a:p>
                  </a:txBody>
                  <a:tcPr marL="68580" marR="68580" marT="34290" marB="3429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01327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0" dirty="0"/>
                        <a:t>POZIOM PODSTAWOWY</a:t>
                      </a:r>
                      <a:endParaRPr lang="en-GB" sz="11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POZIOM ROZSZERZONY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POZIOM PODSTAWOWY</a:t>
                      </a:r>
                      <a:endParaRPr lang="en-GB" sz="11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POZIOM ROZSZERZONY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3383853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ŁĄCZNA DŁUGOŚĆ TEKSTÓW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900–1200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słów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1300–1600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słów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1200–1450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wyrazów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1600–1800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wyrazów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590659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TYPY ZADAŃ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zadania zamknięte: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wybór wielokrotny, dobieranie, prawda/fałsz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zadania</a:t>
                      </a:r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zamknięte</a:t>
                      </a:r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np.:</a:t>
                      </a:r>
                    </a:p>
                    <a:p>
                      <a:pPr algn="ctr"/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wybór</a:t>
                      </a:r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wielokrotny</a:t>
                      </a:r>
                      <a:endParaRPr lang="en-GB" sz="1100" b="0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dobieranie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902084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</a:rPr>
                        <a:t>–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zadania otwarte, np.: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zdania/tekst z lukami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odpowiedzi na pytania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592552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LICZBA ZADAŃ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zadań (4–5 wiązek, w tym przynajmniej 1 wiązka z zadaniami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otwartymi)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 zadań (4–5 wiązek, w tym przynajmniej 1 wiązka z zadaniami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otwartymi)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4886664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UDZIAŁ W WYNIKU SUMARYCZNYM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4476078"/>
                  </a:ext>
                </a:extLst>
              </a:tr>
            </a:tbl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35529C7-237D-478D-AC15-0A3426AC1CEA}"/>
              </a:ext>
            </a:extLst>
          </p:cNvPr>
          <p:cNvSpPr txBox="1"/>
          <p:nvPr/>
        </p:nvSpPr>
        <p:spPr>
          <a:xfrm>
            <a:off x="3082771" y="2181106"/>
            <a:ext cx="264332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l-PL" sz="1350" b="1" dirty="0"/>
              <a:t>ROZUMIENIE TEKSTÓW PISANYCH</a:t>
            </a:r>
            <a:endParaRPr lang="en-GB" sz="1350" b="1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F2F0CF2-2CF9-4176-A7D1-C4DF453E4B8F}"/>
              </a:ext>
            </a:extLst>
          </p:cNvPr>
          <p:cNvSpPr txBox="1"/>
          <p:nvPr/>
        </p:nvSpPr>
        <p:spPr>
          <a:xfrm>
            <a:off x="7284888" y="3405334"/>
            <a:ext cx="177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Teksty do przeczytania na Maturze 2023 będą dłuższe. </a:t>
            </a:r>
            <a:endParaRPr lang="en-GB" sz="900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186A56E-50EA-4210-B39E-3F1C561C3C76}"/>
              </a:ext>
            </a:extLst>
          </p:cNvPr>
          <p:cNvSpPr/>
          <p:nvPr/>
        </p:nvSpPr>
        <p:spPr>
          <a:xfrm>
            <a:off x="6914450" y="3229454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86CF848-D0E3-486E-8DBF-0437A19BEF0E}"/>
              </a:ext>
            </a:extLst>
          </p:cNvPr>
          <p:cNvSpPr txBox="1"/>
          <p:nvPr/>
        </p:nvSpPr>
        <p:spPr>
          <a:xfrm>
            <a:off x="7284888" y="4017918"/>
            <a:ext cx="177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Na Maturze 2023 nie będzie zadań typu prawda/fałsz.</a:t>
            </a:r>
            <a:endParaRPr lang="en-GB" sz="900" dirty="0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068DC6C9-C74B-456A-97B9-F9DFEC25104A}"/>
              </a:ext>
            </a:extLst>
          </p:cNvPr>
          <p:cNvSpPr/>
          <p:nvPr/>
        </p:nvSpPr>
        <p:spPr>
          <a:xfrm>
            <a:off x="6908056" y="3806005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931D5D87-1BED-4BA9-B1CD-1A999BC149DE}"/>
              </a:ext>
            </a:extLst>
          </p:cNvPr>
          <p:cNvSpPr txBox="1"/>
          <p:nvPr/>
        </p:nvSpPr>
        <p:spPr>
          <a:xfrm>
            <a:off x="7309531" y="4505355"/>
            <a:ext cx="17729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Oprócz zadań zamkniętych </a:t>
            </a:r>
            <a:br>
              <a:rPr lang="pl-PL" sz="900" dirty="0"/>
            </a:br>
            <a:r>
              <a:rPr lang="pl-PL" sz="900" dirty="0"/>
              <a:t>na Maturze 2023 pojawią się także zadania otwarte. </a:t>
            </a:r>
            <a:endParaRPr lang="en-GB" sz="900" dirty="0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11159A79-6599-427E-AF8F-35B88909FE1E}"/>
              </a:ext>
            </a:extLst>
          </p:cNvPr>
          <p:cNvSpPr/>
          <p:nvPr/>
        </p:nvSpPr>
        <p:spPr>
          <a:xfrm>
            <a:off x="6920845" y="4350110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973D68F-D420-459E-A2EA-9A21697AD054}"/>
              </a:ext>
            </a:extLst>
          </p:cNvPr>
          <p:cNvSpPr txBox="1"/>
          <p:nvPr/>
        </p:nvSpPr>
        <p:spPr>
          <a:xfrm>
            <a:off x="7309530" y="5270293"/>
            <a:ext cx="17729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Zadania otwarte będą stanowić </a:t>
            </a:r>
            <a:br>
              <a:rPr lang="pl-PL" sz="900" dirty="0"/>
            </a:br>
            <a:r>
              <a:rPr lang="pl-PL" sz="900" dirty="0"/>
              <a:t>ok. 30-40% wszystkich zadań </a:t>
            </a:r>
            <a:br>
              <a:rPr lang="pl-PL" sz="900" dirty="0"/>
            </a:br>
            <a:r>
              <a:rPr lang="pl-PL" sz="900" dirty="0"/>
              <a:t>na rozumienie tekstów pisanych. </a:t>
            </a:r>
            <a:endParaRPr lang="en-GB" sz="900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9FDAD9C9-5224-4E39-BFA0-969BC5354530}"/>
              </a:ext>
            </a:extLst>
          </p:cNvPr>
          <p:cNvSpPr/>
          <p:nvPr/>
        </p:nvSpPr>
        <p:spPr>
          <a:xfrm>
            <a:off x="6930770" y="5091844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52F4A01-C8A4-42BD-9728-67DF97ABFC66}"/>
              </a:ext>
            </a:extLst>
          </p:cNvPr>
          <p:cNvSpPr txBox="1"/>
          <p:nvPr/>
        </p:nvSpPr>
        <p:spPr>
          <a:xfrm>
            <a:off x="7284888" y="6057942"/>
            <a:ext cx="177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Większy udział w wyniku sumarycznym tej części egzaminu. </a:t>
            </a:r>
            <a:endParaRPr lang="en-GB" sz="900" dirty="0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6C4F21FE-C390-48BF-870F-9BCF773A8894}"/>
              </a:ext>
            </a:extLst>
          </p:cNvPr>
          <p:cNvSpPr/>
          <p:nvPr/>
        </p:nvSpPr>
        <p:spPr>
          <a:xfrm>
            <a:off x="6908056" y="5861113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08875F77-EA32-49BF-BF15-C55894AF4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34412179-C285-4493-A594-2C291138D4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898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49" y="1591214"/>
            <a:ext cx="7034114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CZĘŚĆ PISEMNA –  PORÓWNANIE POZIOMÓW PODSTAWOWEGO I ROZSZERZONEGO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11</a:t>
            </a:fld>
            <a:endParaRPr lang="en-GB"/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61BB687-1702-49E3-B948-4076F5748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66499"/>
              </p:ext>
            </p:extLst>
          </p:nvPr>
        </p:nvGraphicFramePr>
        <p:xfrm>
          <a:off x="628649" y="2368796"/>
          <a:ext cx="7034115" cy="405536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011506">
                  <a:extLst>
                    <a:ext uri="{9D8B030D-6E8A-4147-A177-3AD203B41FA5}">
                      <a16:colId xmlns:a16="http://schemas.microsoft.com/office/drawing/2014/main" val="289599849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559974790"/>
                    </a:ext>
                  </a:extLst>
                </a:gridCol>
                <a:gridCol w="1123117">
                  <a:extLst>
                    <a:ext uri="{9D8B030D-6E8A-4147-A177-3AD203B41FA5}">
                      <a16:colId xmlns:a16="http://schemas.microsoft.com/office/drawing/2014/main" val="2356869834"/>
                    </a:ext>
                  </a:extLst>
                </a:gridCol>
                <a:gridCol w="1538602">
                  <a:extLst>
                    <a:ext uri="{9D8B030D-6E8A-4147-A177-3AD203B41FA5}">
                      <a16:colId xmlns:a16="http://schemas.microsoft.com/office/drawing/2014/main" val="3989956526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780841674"/>
                    </a:ext>
                  </a:extLst>
                </a:gridCol>
                <a:gridCol w="1545977">
                  <a:extLst>
                    <a:ext uri="{9D8B030D-6E8A-4147-A177-3AD203B41FA5}">
                      <a16:colId xmlns:a16="http://schemas.microsoft.com/office/drawing/2014/main" val="4259733369"/>
                    </a:ext>
                  </a:extLst>
                </a:gridCol>
                <a:gridCol w="1489793">
                  <a:extLst>
                    <a:ext uri="{9D8B030D-6E8A-4147-A177-3AD203B41FA5}">
                      <a16:colId xmlns:a16="http://schemas.microsoft.com/office/drawing/2014/main" val="600755678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endParaRPr lang="en-GB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MATURA 2015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MATURA 2023</a:t>
                      </a:r>
                    </a:p>
                  </a:txBody>
                  <a:tcPr marL="68580" marR="68580" marT="34290" marB="3429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01327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0" dirty="0"/>
                        <a:t>POZIOM </a:t>
                      </a:r>
                    </a:p>
                    <a:p>
                      <a:pPr algn="ctr"/>
                      <a:r>
                        <a:rPr lang="pl-PL" sz="1100" b="0" dirty="0"/>
                        <a:t>PODSTAWOWY</a:t>
                      </a:r>
                      <a:endParaRPr lang="en-GB" sz="11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POZIOM </a:t>
                      </a:r>
                      <a:b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ROZSZERZONY</a:t>
                      </a:r>
                      <a:endParaRPr lang="en-GB" sz="1100" b="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POZIOM PODSTAWOWY</a:t>
                      </a:r>
                      <a:endParaRPr lang="en-GB" sz="11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POZIOM ROZSZERZONY</a:t>
                      </a:r>
                      <a:endParaRPr lang="en-GB" sz="11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3383853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ZAKRES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2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ŚRODKÓW GRAMATYCZNYCH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określony w </a:t>
                      </a:r>
                      <a:r>
                        <a:rPr kumimoji="0" lang="pl-PL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Informatorze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(str. 27–35)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określony w </a:t>
                      </a:r>
                      <a:r>
                        <a:rPr kumimoji="0" lang="pl-PL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Informatorze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(str. 33–42)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5906599"/>
                  </a:ext>
                </a:extLst>
              </a:tr>
              <a:tr h="27813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TYPY ZADAŃ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zadania zamknięte: wybór wielokrotny,  dobieranie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zadania zamknięte: wybór wielokrotny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(tekst lub zdania)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1902084"/>
                  </a:ext>
                </a:extLst>
              </a:tr>
              <a:tr h="102870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zadania otwarte: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zadanie z luką, parafraza zdań, słowotwórstwo, tłumaczenie fragmentów zdań, układanie fragmentów zdań</a:t>
                      </a:r>
                      <a:endParaRPr lang="en-GB" sz="100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zadania otwarte oparte na tekście lub na zdaniach, np.: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zadanie z lukami; • transformacje;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słowotwórstwo; • tłumaczenie;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kumimoji="0" lang="pl-PL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gramatykalizacja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;  • set leksykalny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92552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LICZBA ZADAŃ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GB" sz="100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 zadań (3–4 wiązki,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 tym przynajmniej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wiązka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 zadaniami otwartymi)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 zadań (3–4 wiązki,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 tym przynajmniej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wiązka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 zadaniami otwartymi)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4886664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UDZIAŁ W WYNIKU SUMARYCZNYM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  <a:endParaRPr lang="en-GB" sz="100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4476078"/>
                  </a:ext>
                </a:extLst>
              </a:tr>
            </a:tbl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35529C7-237D-478D-AC15-0A3426AC1CEA}"/>
              </a:ext>
            </a:extLst>
          </p:cNvPr>
          <p:cNvSpPr txBox="1"/>
          <p:nvPr/>
        </p:nvSpPr>
        <p:spPr>
          <a:xfrm>
            <a:off x="3132708" y="1988597"/>
            <a:ext cx="2878584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l-PL" sz="1350" b="1" dirty="0"/>
              <a:t>ZNAJOMOŚĆ ŚRODKÓW JĘZYKOWYCH</a:t>
            </a:r>
            <a:endParaRPr lang="en-GB" sz="1350" b="1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F2F0CF2-2CF9-4176-A7D1-C4DF453E4B8F}"/>
              </a:ext>
            </a:extLst>
          </p:cNvPr>
          <p:cNvSpPr txBox="1"/>
          <p:nvPr/>
        </p:nvSpPr>
        <p:spPr>
          <a:xfrm>
            <a:off x="7865035" y="2650705"/>
            <a:ext cx="130063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Zakres środków gramatycznych </a:t>
            </a:r>
            <a:br>
              <a:rPr lang="pl-PL" sz="900" dirty="0"/>
            </a:br>
            <a:r>
              <a:rPr lang="pl-PL" sz="900" dirty="0"/>
              <a:t>– bez większych zmian </a:t>
            </a:r>
            <a:br>
              <a:rPr lang="pl-PL" sz="900" dirty="0"/>
            </a:br>
            <a:r>
              <a:rPr lang="pl-PL" sz="900" dirty="0"/>
              <a:t>w stosunku do Matury 2015. </a:t>
            </a:r>
            <a:endParaRPr lang="en-GB" sz="900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186A56E-50EA-4210-B39E-3F1C561C3C76}"/>
              </a:ext>
            </a:extLst>
          </p:cNvPr>
          <p:cNvSpPr/>
          <p:nvPr/>
        </p:nvSpPr>
        <p:spPr>
          <a:xfrm>
            <a:off x="7454049" y="2541212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E1CF254C-7B04-48F7-8CBD-D12C82DE5776}"/>
              </a:ext>
            </a:extLst>
          </p:cNvPr>
          <p:cNvSpPr txBox="1"/>
          <p:nvPr/>
        </p:nvSpPr>
        <p:spPr>
          <a:xfrm>
            <a:off x="7843368" y="3397938"/>
            <a:ext cx="130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Zadania zamknięte </a:t>
            </a:r>
            <a:br>
              <a:rPr lang="pl-PL" sz="900" dirty="0"/>
            </a:br>
            <a:r>
              <a:rPr lang="pl-PL" sz="900" dirty="0"/>
              <a:t>– tylko wybór wielokrotny oparty </a:t>
            </a:r>
            <a:br>
              <a:rPr lang="pl-PL" sz="900" dirty="0"/>
            </a:br>
            <a:r>
              <a:rPr lang="pl-PL" sz="900" dirty="0"/>
              <a:t>na tekście lub zdaniach.</a:t>
            </a:r>
            <a:endParaRPr lang="en-GB" sz="900" dirty="0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A3950E2C-6E37-4BF8-8A3D-124771554770}"/>
              </a:ext>
            </a:extLst>
          </p:cNvPr>
          <p:cNvSpPr/>
          <p:nvPr/>
        </p:nvSpPr>
        <p:spPr>
          <a:xfrm>
            <a:off x="7451267" y="3246298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0DA7F60C-42C7-41BD-99A9-F50F10540939}"/>
              </a:ext>
            </a:extLst>
          </p:cNvPr>
          <p:cNvSpPr txBox="1"/>
          <p:nvPr/>
        </p:nvSpPr>
        <p:spPr>
          <a:xfrm>
            <a:off x="7843369" y="4232219"/>
            <a:ext cx="130063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Na poziomie podstawowym </a:t>
            </a:r>
            <a:br>
              <a:rPr lang="pl-PL" sz="900" dirty="0"/>
            </a:br>
            <a:r>
              <a:rPr lang="pl-PL" sz="900" dirty="0"/>
              <a:t>i rozszerzonym pojawią się zadania otwarte </a:t>
            </a:r>
            <a:br>
              <a:rPr lang="pl-PL" sz="900" dirty="0"/>
            </a:br>
            <a:r>
              <a:rPr lang="pl-PL" sz="900" dirty="0"/>
              <a:t>(ok. 30-40% wszystkich zadań na znajomość środków językowych). </a:t>
            </a:r>
            <a:endParaRPr lang="en-GB" sz="900" dirty="0"/>
          </a:p>
        </p:txBody>
      </p:sp>
      <p:sp>
        <p:nvSpPr>
          <p:cNvPr id="39" name="Prostokąt 38">
            <a:extLst>
              <a:ext uri="{FF2B5EF4-FFF2-40B4-BE49-F238E27FC236}">
                <a16:creationId xmlns:a16="http://schemas.microsoft.com/office/drawing/2014/main" id="{CED7527F-A02E-4EE7-A5F4-8B0C417DDEAC}"/>
              </a:ext>
            </a:extLst>
          </p:cNvPr>
          <p:cNvSpPr/>
          <p:nvPr/>
        </p:nvSpPr>
        <p:spPr>
          <a:xfrm>
            <a:off x="7449776" y="4096252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419824B8-1658-4624-A341-080CF88B5112}"/>
              </a:ext>
            </a:extLst>
          </p:cNvPr>
          <p:cNvSpPr txBox="1"/>
          <p:nvPr/>
        </p:nvSpPr>
        <p:spPr>
          <a:xfrm flipH="1">
            <a:off x="7886881" y="5571521"/>
            <a:ext cx="127878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Większy udział </a:t>
            </a:r>
            <a:br>
              <a:rPr lang="pl-PL" sz="900" dirty="0"/>
            </a:br>
            <a:r>
              <a:rPr lang="pl-PL" sz="900" dirty="0"/>
              <a:t>w wyniku sumarycznym tej części egzaminu na poziomie podstawowym.</a:t>
            </a:r>
            <a:endParaRPr lang="en-GB" sz="900" dirty="0"/>
          </a:p>
        </p:txBody>
      </p:sp>
      <p:sp>
        <p:nvSpPr>
          <p:cNvPr id="43" name="Prostokąt 42">
            <a:extLst>
              <a:ext uri="{FF2B5EF4-FFF2-40B4-BE49-F238E27FC236}">
                <a16:creationId xmlns:a16="http://schemas.microsoft.com/office/drawing/2014/main" id="{640F0142-CC9A-48C6-B2A2-9D4A30EDA2FC}"/>
              </a:ext>
            </a:extLst>
          </p:cNvPr>
          <p:cNvSpPr/>
          <p:nvPr/>
        </p:nvSpPr>
        <p:spPr>
          <a:xfrm flipH="1">
            <a:off x="7575861" y="5549836"/>
            <a:ext cx="434126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12E2B8EF-5465-486E-92D9-E04670BBD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EB82C5D9-5A39-4737-8E40-79CFF545EFB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8180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50" y="1694667"/>
            <a:ext cx="6696022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CZĘŚĆ PISEMNA –  PORÓWNANIE POZIOMÓW PODSTAWOWEGO I ROZSZERZONEGO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12</a:t>
            </a:fld>
            <a:endParaRPr lang="en-GB" dirty="0"/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61BB687-1702-49E3-B948-4076F5748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650609"/>
              </p:ext>
            </p:extLst>
          </p:nvPr>
        </p:nvGraphicFramePr>
        <p:xfrm>
          <a:off x="628650" y="2588779"/>
          <a:ext cx="6696022" cy="36652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916238">
                  <a:extLst>
                    <a:ext uri="{9D8B030D-6E8A-4147-A177-3AD203B41FA5}">
                      <a16:colId xmlns:a16="http://schemas.microsoft.com/office/drawing/2014/main" val="289599849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559974790"/>
                    </a:ext>
                  </a:extLst>
                </a:gridCol>
                <a:gridCol w="1225141">
                  <a:extLst>
                    <a:ext uri="{9D8B030D-6E8A-4147-A177-3AD203B41FA5}">
                      <a16:colId xmlns:a16="http://schemas.microsoft.com/office/drawing/2014/main" val="2356869834"/>
                    </a:ext>
                  </a:extLst>
                </a:gridCol>
                <a:gridCol w="1419158">
                  <a:extLst>
                    <a:ext uri="{9D8B030D-6E8A-4147-A177-3AD203B41FA5}">
                      <a16:colId xmlns:a16="http://schemas.microsoft.com/office/drawing/2014/main" val="3824637745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780841674"/>
                    </a:ext>
                  </a:extLst>
                </a:gridCol>
                <a:gridCol w="1336333">
                  <a:extLst>
                    <a:ext uri="{9D8B030D-6E8A-4147-A177-3AD203B41FA5}">
                      <a16:colId xmlns:a16="http://schemas.microsoft.com/office/drawing/2014/main" val="4259733369"/>
                    </a:ext>
                  </a:extLst>
                </a:gridCol>
                <a:gridCol w="1474032">
                  <a:extLst>
                    <a:ext uri="{9D8B030D-6E8A-4147-A177-3AD203B41FA5}">
                      <a16:colId xmlns:a16="http://schemas.microsoft.com/office/drawing/2014/main" val="1308933585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endParaRPr lang="en-GB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endParaRPr lang="en-GB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MATURA 2015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9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MATURA 2023</a:t>
                      </a:r>
                    </a:p>
                  </a:txBody>
                  <a:tcPr marL="68580" marR="68580" marT="34290" marB="3429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013272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endParaRPr lang="en-GB" sz="9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b="0" dirty="0"/>
                        <a:t>POZIOM </a:t>
                      </a:r>
                      <a:br>
                        <a:rPr lang="pl-PL" sz="900" b="0" dirty="0"/>
                      </a:br>
                      <a:r>
                        <a:rPr lang="pl-PL" sz="900" b="0" dirty="0"/>
                        <a:t>PODSTAWOWY</a:t>
                      </a:r>
                      <a:endParaRPr lang="en-GB" sz="9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9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POZIOM </a:t>
                      </a:r>
                      <a:br>
                        <a:rPr lang="pl-PL" sz="9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9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ROZSZERZONY</a:t>
                      </a:r>
                      <a:endParaRPr lang="en-GB" sz="90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POZIOM PODSTAWOWY</a:t>
                      </a:r>
                      <a:endParaRPr lang="en-GB" sz="9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9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POZIOM ROZSZERZONY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33838536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DŁUGOŚĆ WYPOWIEDZI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80–130 </a:t>
                      </a:r>
                      <a:r>
                        <a:rPr kumimoji="0" lang="en-GB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słów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dirty="0"/>
                        <a:t>200–250 </a:t>
                      </a:r>
                      <a:r>
                        <a:rPr lang="en-GB" sz="900" dirty="0" err="1"/>
                        <a:t>słów</a:t>
                      </a:r>
                      <a:endParaRPr lang="en-GB" sz="90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100–150 </a:t>
                      </a:r>
                      <a:r>
                        <a:rPr kumimoji="0" lang="en-GB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wyrazów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200–250 </a:t>
                      </a:r>
                      <a:r>
                        <a:rPr kumimoji="0" lang="en-GB" sz="9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wyrazów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5906599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FORMY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WYPOWIEDZI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tekst użytkowy, np. list lub e-mail, wpis na blogu lub forum internetowym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tekst argumentacyjny: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list formalny, rozprawka, artykuł publicystyczny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tekst użytkowy, np. list prywatny lub e-mail,</a:t>
                      </a:r>
                    </a:p>
                    <a:p>
                      <a:pPr algn="l"/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wpis na blogu lub forum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tekst argumentacyjny:</a:t>
                      </a:r>
                    </a:p>
                    <a:p>
                      <a:pPr algn="l"/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list formalny, rozprawka,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artykuł publicystyczny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3190208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OPIS ZADANIA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jedno zadanie; polecenie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 j. pol.; 4 elementy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 rozwinięcia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jedno zadanie (2 tematy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 j. pol.); 2 elementy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 omówienia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jedno zadanie; polecenie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 j. pol.; 4 elementy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 rozwinięcia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jedno zadanie (2 tematy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 j. pol.); 2 elementy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 omówienia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75925525"/>
                  </a:ext>
                </a:extLst>
              </a:tr>
              <a:tr h="7543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PUNKTACJA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treść: 0-4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spójność i logika: 0-2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zakres środków jęz.: 0-2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poprawność środków jęz.: 0-2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900" dirty="0"/>
                        <a:t>• zgodność z poleceniem: 0-5 </a:t>
                      </a:r>
                    </a:p>
                    <a:p>
                      <a:pPr algn="l"/>
                      <a:r>
                        <a:rPr lang="pl-PL" sz="900" dirty="0"/>
                        <a:t>• spójność i logika: 0-2 </a:t>
                      </a:r>
                    </a:p>
                    <a:p>
                      <a:pPr algn="l"/>
                      <a:r>
                        <a:rPr lang="pl-PL" sz="900" dirty="0"/>
                        <a:t>• zakres środków jęz.: 0-3 </a:t>
                      </a:r>
                    </a:p>
                    <a:p>
                      <a:pPr algn="l"/>
                      <a:r>
                        <a:rPr lang="pl-PL" sz="900" dirty="0"/>
                        <a:t>• poprawność środków jęz.: </a:t>
                      </a:r>
                      <a:br>
                        <a:rPr lang="pl-PL" sz="900" dirty="0"/>
                      </a:br>
                      <a:r>
                        <a:rPr lang="pl-PL" sz="900" dirty="0"/>
                        <a:t>0-3 </a:t>
                      </a: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treść: 0-5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spójność i logika: 0-2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zakres środków jęz.: 0-3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poprawność środków jęz.: 0-2 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zgodność z poleceniem: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0-5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spójność i logika: 0-2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zakres środków jęz.: 0-3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poprawność środków jęz.: 0-3 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48866642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UDZIAŁ </a:t>
                      </a:r>
                      <a:b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 WYNIKU SUMARYCZNYM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26%</a:t>
                      </a:r>
                      <a:endParaRPr lang="en-GB" sz="900" dirty="0"/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22%</a:t>
                      </a:r>
                      <a:endParaRPr kumimoji="0" lang="en-GB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4476078"/>
                  </a:ext>
                </a:extLst>
              </a:tr>
            </a:tbl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35529C7-237D-478D-AC15-0A3426AC1CEA}"/>
              </a:ext>
            </a:extLst>
          </p:cNvPr>
          <p:cNvSpPr txBox="1"/>
          <p:nvPr/>
        </p:nvSpPr>
        <p:spPr>
          <a:xfrm>
            <a:off x="3394307" y="2128458"/>
            <a:ext cx="1877627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l-PL" sz="1350" b="1" dirty="0"/>
              <a:t>WYPOWIEDŹ PISEMNA</a:t>
            </a:r>
            <a:endParaRPr lang="en-GB" sz="1350" b="1" dirty="0"/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F2F0CF2-2CF9-4176-A7D1-C4DF453E4B8F}"/>
              </a:ext>
            </a:extLst>
          </p:cNvPr>
          <p:cNvSpPr txBox="1"/>
          <p:nvPr/>
        </p:nvSpPr>
        <p:spPr>
          <a:xfrm>
            <a:off x="7486650" y="2650813"/>
            <a:ext cx="1689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Tekst do napisania </a:t>
            </a:r>
            <a:br>
              <a:rPr lang="pl-PL" sz="900" dirty="0"/>
            </a:br>
            <a:r>
              <a:rPr lang="pl-PL" sz="900" dirty="0"/>
              <a:t>na Maturze 2023 na poziomie podstawowym będzie nieco dłuższy. </a:t>
            </a:r>
            <a:endParaRPr lang="en-GB" sz="900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186A56E-50EA-4210-B39E-3F1C561C3C76}"/>
              </a:ext>
            </a:extLst>
          </p:cNvPr>
          <p:cNvSpPr/>
          <p:nvPr/>
        </p:nvSpPr>
        <p:spPr>
          <a:xfrm>
            <a:off x="7069268" y="2474026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86CF848-D0E3-486E-8DBF-0437A19BEF0E}"/>
              </a:ext>
            </a:extLst>
          </p:cNvPr>
          <p:cNvSpPr txBox="1"/>
          <p:nvPr/>
        </p:nvSpPr>
        <p:spPr>
          <a:xfrm>
            <a:off x="7486649" y="3279917"/>
            <a:ext cx="1689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Tekst użytkowy (PP) może zawierać np. elementy opisu, relacjonowania, uzasadniania opinii, w tym przedstawiania zalet i wad różnych rozwiązań.</a:t>
            </a:r>
          </a:p>
          <a:p>
            <a:endParaRPr lang="en-GB" sz="900" dirty="0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068DC6C9-C74B-456A-97B9-F9DFEC25104A}"/>
              </a:ext>
            </a:extLst>
          </p:cNvPr>
          <p:cNvSpPr/>
          <p:nvPr/>
        </p:nvSpPr>
        <p:spPr>
          <a:xfrm>
            <a:off x="7118075" y="3153183"/>
            <a:ext cx="645935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70326B2-827A-4D90-B36C-6F530AA7B0E0}"/>
              </a:ext>
            </a:extLst>
          </p:cNvPr>
          <p:cNvSpPr txBox="1"/>
          <p:nvPr/>
        </p:nvSpPr>
        <p:spPr>
          <a:xfrm>
            <a:off x="7486649" y="4029087"/>
            <a:ext cx="16897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Tekst argumentacyjny (PR) może zawierać np. elementy opisu, relacjonowania, sprawozdania, recenzji, pogłębionej argumentacji.</a:t>
            </a:r>
          </a:p>
        </p:txBody>
      </p:sp>
      <p:sp>
        <p:nvSpPr>
          <p:cNvPr id="23" name="Prostokąt 22">
            <a:extLst>
              <a:ext uri="{FF2B5EF4-FFF2-40B4-BE49-F238E27FC236}">
                <a16:creationId xmlns:a16="http://schemas.microsoft.com/office/drawing/2014/main" id="{2CCB87F5-ED7F-4F75-850D-D303277D28EE}"/>
              </a:ext>
            </a:extLst>
          </p:cNvPr>
          <p:cNvSpPr/>
          <p:nvPr/>
        </p:nvSpPr>
        <p:spPr>
          <a:xfrm>
            <a:off x="7118076" y="3915324"/>
            <a:ext cx="645935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03F3BD93-482F-4625-801B-223D7C22705D}"/>
              </a:ext>
            </a:extLst>
          </p:cNvPr>
          <p:cNvSpPr txBox="1"/>
          <p:nvPr/>
        </p:nvSpPr>
        <p:spPr>
          <a:xfrm>
            <a:off x="7486649" y="4930987"/>
            <a:ext cx="168972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Różnice w punktacji na poziomie podstawowym </a:t>
            </a:r>
            <a:br>
              <a:rPr lang="pl-PL" sz="900" dirty="0"/>
            </a:br>
            <a:r>
              <a:rPr lang="pl-PL" sz="900" dirty="0"/>
              <a:t>– o 1 punkt więcej za treść </a:t>
            </a:r>
            <a:br>
              <a:rPr lang="pl-PL" sz="900" dirty="0"/>
            </a:br>
            <a:r>
              <a:rPr lang="pl-PL" sz="900" dirty="0"/>
              <a:t>oraz za zakres środków językowych.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6CE6D721-B145-4A39-B347-0CBC01FC262A}"/>
              </a:ext>
            </a:extLst>
          </p:cNvPr>
          <p:cNvSpPr/>
          <p:nvPr/>
        </p:nvSpPr>
        <p:spPr>
          <a:xfrm>
            <a:off x="7126464" y="4778699"/>
            <a:ext cx="645935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8" name="pole tekstowe 27">
            <a:extLst>
              <a:ext uri="{FF2B5EF4-FFF2-40B4-BE49-F238E27FC236}">
                <a16:creationId xmlns:a16="http://schemas.microsoft.com/office/drawing/2014/main" id="{D14ABDDD-1D22-4C67-8ACB-163B04033CE2}"/>
              </a:ext>
            </a:extLst>
          </p:cNvPr>
          <p:cNvSpPr txBox="1"/>
          <p:nvPr/>
        </p:nvSpPr>
        <p:spPr>
          <a:xfrm>
            <a:off x="7486650" y="5734108"/>
            <a:ext cx="16897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Mniejszy udział w wyniku sumarycznym na poziomie rozszerzonym.</a:t>
            </a:r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B1B36458-11CA-4119-AD27-6E2E7FCFC7F2}"/>
              </a:ext>
            </a:extLst>
          </p:cNvPr>
          <p:cNvSpPr/>
          <p:nvPr/>
        </p:nvSpPr>
        <p:spPr>
          <a:xfrm>
            <a:off x="7118076" y="5555232"/>
            <a:ext cx="645935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7EE689FF-4D9A-4003-98E4-8329B155B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33" name="TextBox 4">
            <a:extLst>
              <a:ext uri="{FF2B5EF4-FFF2-40B4-BE49-F238E27FC236}">
                <a16:creationId xmlns:a16="http://schemas.microsoft.com/office/drawing/2014/main" id="{53F345EE-48E0-4579-A14C-ACF1ECD2CA7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827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45429" y="1711354"/>
            <a:ext cx="6389751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CZĘŚĆ PISEMNA – DODATKOWE UWAGI 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13</a:t>
            </a:fld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816BA8-AF02-4C0A-8F3C-8308876E1F03}"/>
              </a:ext>
            </a:extLst>
          </p:cNvPr>
          <p:cNvSpPr txBox="1"/>
          <p:nvPr/>
        </p:nvSpPr>
        <p:spPr>
          <a:xfrm>
            <a:off x="645429" y="2344864"/>
            <a:ext cx="62091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b="1" dirty="0"/>
              <a:t>Zadania otwarte sprawdzające ROZUMIENIE ZE SŁUCHU oraz ROZUMIENIE TEKSTÓW PISANYCH:</a:t>
            </a:r>
          </a:p>
          <a:p>
            <a:pPr algn="just"/>
            <a:endParaRPr lang="pl-PL" sz="1050" b="1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l-PL" sz="1050" dirty="0"/>
              <a:t>Odpowiedź musi być komunikatywna dla odbiorcy, zgodna z poleceniem oraz musi wskazywać, że zdający zrozumiał tekst.</a:t>
            </a:r>
          </a:p>
          <a:p>
            <a:pPr algn="just"/>
            <a:endParaRPr lang="pl-PL" sz="10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l-PL" sz="1050" dirty="0"/>
              <a:t>Jeżeli lukę należy uzupełnić liczebnikiem, numerem telefonu, godziną lub wyrazem/wyrazami o wysokiej frekwencji w języku angielskim, wówczas wymagana jest pełna poprawność zapisu. </a:t>
            </a:r>
          </a:p>
          <a:p>
            <a:pPr algn="just"/>
            <a:endParaRPr lang="pl-PL" sz="1050" dirty="0"/>
          </a:p>
          <a:p>
            <a:pPr lvl="1" algn="just"/>
            <a:r>
              <a:rPr lang="pl-PL" sz="1050" dirty="0"/>
              <a:t>Przykładowo, jeśli odpowiedzią oczekiwaną w zadaniu na poziomie podstawowym jest „Good </a:t>
            </a:r>
            <a:r>
              <a:rPr lang="pl-PL" sz="1050" dirty="0" err="1"/>
              <a:t>job</a:t>
            </a:r>
            <a:r>
              <a:rPr lang="pl-PL" sz="1050" dirty="0"/>
              <a:t>”, </a:t>
            </a:r>
            <a:br>
              <a:rPr lang="pl-PL" sz="1050" dirty="0"/>
            </a:br>
            <a:r>
              <a:rPr lang="pl-PL" sz="1050" dirty="0"/>
              <a:t>a uczeń napisze „Good </a:t>
            </a:r>
            <a:r>
              <a:rPr lang="pl-PL" sz="1050" dirty="0" err="1"/>
              <a:t>jop</a:t>
            </a:r>
            <a:r>
              <a:rPr lang="pl-PL" sz="1050" dirty="0"/>
              <a:t>” albo „</a:t>
            </a:r>
            <a:r>
              <a:rPr lang="pl-PL" sz="1050" dirty="0" err="1"/>
              <a:t>God</a:t>
            </a:r>
            <a:r>
              <a:rPr lang="pl-PL" sz="1050" dirty="0"/>
              <a:t> </a:t>
            </a:r>
            <a:r>
              <a:rPr lang="pl-PL" sz="1050" dirty="0" err="1"/>
              <a:t>job</a:t>
            </a:r>
            <a:r>
              <a:rPr lang="pl-PL" sz="1050" dirty="0"/>
              <a:t>” to takie odpowiedzi będą uznane za niepoprawne (błąd </a:t>
            </a:r>
            <a:br>
              <a:rPr lang="pl-PL" sz="1050" dirty="0"/>
            </a:br>
            <a:r>
              <a:rPr lang="pl-PL" sz="1050" dirty="0"/>
              <a:t>w wyrazie „</a:t>
            </a:r>
            <a:r>
              <a:rPr lang="pl-PL" sz="1050" dirty="0" err="1"/>
              <a:t>job</a:t>
            </a:r>
            <a:r>
              <a:rPr lang="pl-PL" sz="1050" dirty="0"/>
              <a:t>” – wyraz o wysokiej frekwencji z poziomu A1; błąd w wyrazie „</a:t>
            </a:r>
            <a:r>
              <a:rPr lang="pl-PL" sz="1050" dirty="0" err="1"/>
              <a:t>good</a:t>
            </a:r>
            <a:r>
              <a:rPr lang="pl-PL" sz="1050" dirty="0"/>
              <a:t>” zmieniający znaczenie wyrazu). Zakłada się, że uczeń przystępujący do egzaminu na poziomie podstawowym (B1+/B2) powinien poprawnie zapisywać wyrazy z niższych poziomów zaawansowania.</a:t>
            </a:r>
          </a:p>
          <a:p>
            <a:pPr algn="just"/>
            <a:endParaRPr lang="pl-PL" sz="10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l-PL" sz="1050" dirty="0"/>
              <a:t>Jeżeli lukę należy uzupełnić wyrazem/wyrazami o niskiej frekwencji w języku angielskim, dopuszczalne są błędy językowe i/lub ortograficzne, o ile nie zakłócają komunikacji, a odpowiedź wskazuje, że zdający zrozumiał tekst.</a:t>
            </a:r>
          </a:p>
          <a:p>
            <a:pPr algn="just"/>
            <a:endParaRPr lang="pl-PL" sz="10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l-PL" sz="1050" dirty="0"/>
              <a:t>Jeżeli lukę należy uzupełnić dłuższym fragmentem tekstu lub zadanie wymaga odpowiedzi pełnym zdaniem, kluczowe jest przekazanie komunikatu.</a:t>
            </a:r>
          </a:p>
          <a:p>
            <a:pPr algn="ctr"/>
            <a:endParaRPr lang="pl-PL" sz="1050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E5D11E2-180E-4C5E-808C-78429878C087}"/>
              </a:ext>
            </a:extLst>
          </p:cNvPr>
          <p:cNvSpPr/>
          <p:nvPr/>
        </p:nvSpPr>
        <p:spPr>
          <a:xfrm>
            <a:off x="6842168" y="3060973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D1B882C-E1C4-46EE-83B3-80501BFA1E70}"/>
              </a:ext>
            </a:extLst>
          </p:cNvPr>
          <p:cNvSpPr txBox="1"/>
          <p:nvPr/>
        </p:nvSpPr>
        <p:spPr>
          <a:xfrm>
            <a:off x="7324395" y="3264112"/>
            <a:ext cx="1660209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Szczegółowe zasady oceniania zadań zamkniętych oraz zadań otwartych krótkiej</a:t>
            </a:r>
          </a:p>
          <a:p>
            <a:r>
              <a:rPr lang="pl-PL" sz="1050" dirty="0"/>
              <a:t>odpowiedzi znajdują się </a:t>
            </a:r>
            <a:br>
              <a:rPr lang="pl-PL" sz="1050" dirty="0"/>
            </a:br>
            <a:r>
              <a:rPr lang="pl-PL" sz="1050" dirty="0"/>
              <a:t>w </a:t>
            </a:r>
            <a:r>
              <a:rPr lang="pl-PL" sz="1050" i="1" dirty="0"/>
              <a:t>Informatorze</a:t>
            </a:r>
            <a:r>
              <a:rPr lang="pl-PL" sz="1050" dirty="0"/>
              <a:t> na s. 19.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CCB95AB0-F559-4AB8-8DEB-37511DD00CC2}"/>
              </a:ext>
            </a:extLst>
          </p:cNvPr>
          <p:cNvCxnSpPr>
            <a:cxnSpLocks/>
          </p:cNvCxnSpPr>
          <p:nvPr/>
        </p:nvCxnSpPr>
        <p:spPr>
          <a:xfrm>
            <a:off x="7035182" y="2398492"/>
            <a:ext cx="0" cy="3379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Obraz 16">
            <a:extLst>
              <a:ext uri="{FF2B5EF4-FFF2-40B4-BE49-F238E27FC236}">
                <a16:creationId xmlns:a16="http://schemas.microsoft.com/office/drawing/2014/main" id="{3995F90D-FC59-4E98-8BCF-6081A5E2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21" name="TextBox 4">
            <a:extLst>
              <a:ext uri="{FF2B5EF4-FFF2-40B4-BE49-F238E27FC236}">
                <a16:creationId xmlns:a16="http://schemas.microsoft.com/office/drawing/2014/main" id="{2E512418-137C-4B80-B27C-5F41AD2DB6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588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50" y="1704595"/>
            <a:ext cx="6515095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CZĘŚĆ PISEMNA – DODATKOWE UWAGI 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14</a:t>
            </a:fld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816BA8-AF02-4C0A-8F3C-8308876E1F03}"/>
              </a:ext>
            </a:extLst>
          </p:cNvPr>
          <p:cNvSpPr txBox="1"/>
          <p:nvPr/>
        </p:nvSpPr>
        <p:spPr>
          <a:xfrm>
            <a:off x="628650" y="2329108"/>
            <a:ext cx="6400063" cy="3208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b="1" dirty="0"/>
              <a:t>Zadania sprawdzające ZNAJOMOŚĆ ŚRODKÓW JĘZYKOWYCH na poziomie podstawowym:</a:t>
            </a:r>
          </a:p>
          <a:p>
            <a:pPr algn="just"/>
            <a:endParaRPr lang="pl-PL" sz="1200" b="1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l-PL" sz="1050" b="1" dirty="0"/>
              <a:t>Zadania zamknięte </a:t>
            </a:r>
            <a:r>
              <a:rPr lang="pl-PL" sz="1050" dirty="0"/>
              <a:t>– przykładowe typy zadań zamkniętych wyboru wielokrotnego opartych na tekście </a:t>
            </a:r>
            <a:br>
              <a:rPr lang="pl-PL" sz="1050" dirty="0"/>
            </a:br>
            <a:r>
              <a:rPr lang="pl-PL" sz="1050" dirty="0"/>
              <a:t>lub na zdaniach to: 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 err="1"/>
              <a:t>minidialogi</a:t>
            </a:r>
            <a:r>
              <a:rPr lang="pl-PL" sz="1050" dirty="0"/>
              <a:t> (A, B, C) 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wybór tłumaczenia fragmentu zdania lub całego zdania (A, B, C)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wybór parafrazy fragmentu zdania lub całego zdania (A, B, C)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pary zdań (A, B, C) – wybór wyrazu, który poprawnie uzupełnia luki w obydwu zdaniach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endParaRPr lang="pl-PL" sz="1050" dirty="0"/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endParaRPr lang="pl-PL" sz="10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l-PL" sz="1050" b="1" dirty="0"/>
              <a:t>Zadania otwarte </a:t>
            </a:r>
            <a:r>
              <a:rPr lang="pl-PL" sz="1050" dirty="0"/>
              <a:t>– przykładowe typy zadań otwartych to: 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test luk (</a:t>
            </a:r>
            <a:r>
              <a:rPr lang="pl-PL" sz="1050" dirty="0" err="1"/>
              <a:t>cloze</a:t>
            </a:r>
            <a:r>
              <a:rPr lang="pl-PL" sz="1050" dirty="0"/>
              <a:t> test - uzupełnianie luk w tekście jednym wyrazem)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uzupełnianie luk w tekście odpowiednią formą wyrazów podanych w ramce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 err="1"/>
              <a:t>gramatykalizacja</a:t>
            </a:r>
            <a:r>
              <a:rPr lang="pl-PL" sz="1050" dirty="0"/>
              <a:t> (uzupełnianie zdań odpowiednią formą wyrazów podanych w nawiasach)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set leksykalny oparty na </a:t>
            </a:r>
            <a:r>
              <a:rPr lang="pl-PL" sz="1050" b="1" dirty="0"/>
              <a:t>dwóch</a:t>
            </a:r>
            <a:r>
              <a:rPr lang="pl-PL" sz="1050" dirty="0"/>
              <a:t> zdaniach (uczeń wpisuje wyraz, który poprawnie uzupełnia luki w obydwu zdaniach)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tłumaczenie fragmentów zdań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parafraza ze słowem kluczem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słowotwórstwo (uzupełnianie luk jednym słowem utworzonym od podanego wyrazu)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81CF33B-EE1A-47D3-B862-410A81254067}"/>
              </a:ext>
            </a:extLst>
          </p:cNvPr>
          <p:cNvSpPr/>
          <p:nvPr/>
        </p:nvSpPr>
        <p:spPr>
          <a:xfrm>
            <a:off x="6954914" y="3907174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909B34C-0AA6-4B67-9B5E-76A1818316B0}"/>
              </a:ext>
            </a:extLst>
          </p:cNvPr>
          <p:cNvSpPr txBox="1"/>
          <p:nvPr/>
        </p:nvSpPr>
        <p:spPr>
          <a:xfrm>
            <a:off x="7415493" y="4154655"/>
            <a:ext cx="18026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W zadaniach otwartych sprawdzających znajomość środków językowych wymagana jest </a:t>
            </a:r>
            <a:r>
              <a:rPr lang="pl-PL" sz="1050" b="1" dirty="0"/>
              <a:t>pełna poprawność gramatyczna </a:t>
            </a:r>
            <a:br>
              <a:rPr lang="pl-PL" sz="1050" b="1" dirty="0"/>
            </a:br>
            <a:r>
              <a:rPr lang="pl-PL" sz="1050" b="1" dirty="0"/>
              <a:t>i ortograficzna!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0A329B60-0177-4278-9669-3EB91D802974}"/>
              </a:ext>
            </a:extLst>
          </p:cNvPr>
          <p:cNvCxnSpPr>
            <a:cxnSpLocks/>
          </p:cNvCxnSpPr>
          <p:nvPr/>
        </p:nvCxnSpPr>
        <p:spPr>
          <a:xfrm>
            <a:off x="7143750" y="2398492"/>
            <a:ext cx="0" cy="3379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Obraz 17">
            <a:extLst>
              <a:ext uri="{FF2B5EF4-FFF2-40B4-BE49-F238E27FC236}">
                <a16:creationId xmlns:a16="http://schemas.microsoft.com/office/drawing/2014/main" id="{AF3DEEE5-9433-4250-ADF6-9F97FE8C8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FB0B48F8-25CE-4A7C-B460-82849EA30A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425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50" y="1669409"/>
            <a:ext cx="6406529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CZĘŚĆ PISEMNA – DODATKOWE UWAGI 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15</a:t>
            </a:fld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816BA8-AF02-4C0A-8F3C-8308876E1F03}"/>
              </a:ext>
            </a:extLst>
          </p:cNvPr>
          <p:cNvSpPr txBox="1"/>
          <p:nvPr/>
        </p:nvSpPr>
        <p:spPr>
          <a:xfrm>
            <a:off x="610190" y="2397312"/>
            <a:ext cx="6270596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b="1" dirty="0"/>
              <a:t>Zadania sprawdzające ZNAJOMOŚĆ ŚRODKÓW JĘZYKOWYCH na poziomie rozszerzonym:</a:t>
            </a:r>
          </a:p>
          <a:p>
            <a:pPr algn="just"/>
            <a:endParaRPr lang="pl-PL" sz="1200" b="1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l-PL" sz="1050" b="1" dirty="0"/>
              <a:t>Zadania zamknięte </a:t>
            </a:r>
            <a:r>
              <a:rPr lang="pl-PL" sz="1050" dirty="0"/>
              <a:t>– przykładowym typem zadania zamkniętego opartego na tekście jest zadanie wyboru wielokrotnego z opcjami A, B, C, D (6 luk w tekście).</a:t>
            </a:r>
          </a:p>
          <a:p>
            <a:pPr lvl="1" algn="just"/>
            <a:endParaRPr lang="pl-PL" sz="1050" dirty="0"/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endParaRPr lang="pl-PL" sz="1050" dirty="0"/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pl-PL" sz="1050" b="1" dirty="0"/>
              <a:t>Zadania otwarte </a:t>
            </a:r>
            <a:r>
              <a:rPr lang="pl-PL" sz="1050" dirty="0"/>
              <a:t>– przykładowe typy zadań otwartych to: 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test luk (</a:t>
            </a:r>
            <a:r>
              <a:rPr lang="pl-PL" sz="1050" dirty="0" err="1"/>
              <a:t>cloze</a:t>
            </a:r>
            <a:r>
              <a:rPr lang="pl-PL" sz="1050" dirty="0"/>
              <a:t> test - uzupełnianie luk w tekście jednym wyrazem)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uzupełnianie luk w tekście odpowiednią formą (leksykalną i/lub gramatyczną) wyrazów podanych </a:t>
            </a:r>
            <a:br>
              <a:rPr lang="pl-PL" sz="1050" dirty="0"/>
            </a:br>
            <a:r>
              <a:rPr lang="pl-PL" sz="1050" dirty="0"/>
              <a:t>w ramce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słowotwórstwo (uzupełnianie luk w tekście jednym słowem utworzonym od podanego wyrazu)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 err="1"/>
              <a:t>gramatykalizacja</a:t>
            </a:r>
            <a:r>
              <a:rPr lang="pl-PL" sz="1050" dirty="0"/>
              <a:t> (uzupełnianie zdań odpowiednią formą wyrazów podanych w nawiasach)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set leksykalny oparty na </a:t>
            </a:r>
            <a:r>
              <a:rPr lang="pl-PL" sz="1050" b="1" dirty="0"/>
              <a:t>trzech</a:t>
            </a:r>
            <a:r>
              <a:rPr lang="pl-PL" sz="1050" dirty="0"/>
              <a:t> zdaniach (uczeń wpisuje wyraz, który poprawnie uzupełnia luki </a:t>
            </a:r>
            <a:br>
              <a:rPr lang="pl-PL" sz="1050" dirty="0"/>
            </a:br>
            <a:r>
              <a:rPr lang="pl-PL" sz="1050" dirty="0"/>
              <a:t>we wszystkich trzech zdaniach)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tłumaczenie fragmentów zdań</a:t>
            </a:r>
          </a:p>
          <a:p>
            <a:pPr marL="557213" lvl="1" indent="-214313" algn="just">
              <a:buFont typeface="Courier New" panose="02070309020205020404" pitchFamily="49" charset="0"/>
              <a:buChar char="o"/>
            </a:pPr>
            <a:r>
              <a:rPr lang="pl-PL" sz="1050" dirty="0"/>
              <a:t>parafraza zdań (ze słowem kluczem lub bez słowa klucza)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81CF33B-EE1A-47D3-B862-410A81254067}"/>
              </a:ext>
            </a:extLst>
          </p:cNvPr>
          <p:cNvSpPr/>
          <p:nvPr/>
        </p:nvSpPr>
        <p:spPr>
          <a:xfrm>
            <a:off x="6880786" y="3811825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909B34C-0AA6-4B67-9B5E-76A1818316B0}"/>
              </a:ext>
            </a:extLst>
          </p:cNvPr>
          <p:cNvSpPr txBox="1"/>
          <p:nvPr/>
        </p:nvSpPr>
        <p:spPr>
          <a:xfrm>
            <a:off x="7341364" y="4059306"/>
            <a:ext cx="1802636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W zadaniach otwartych sprawdzających znajomość środków językowych wymagana jest </a:t>
            </a:r>
            <a:r>
              <a:rPr lang="pl-PL" sz="1050" b="1" dirty="0"/>
              <a:t>pełna poprawność gramatyczna </a:t>
            </a:r>
            <a:br>
              <a:rPr lang="pl-PL" sz="1050" b="1" dirty="0"/>
            </a:br>
            <a:r>
              <a:rPr lang="pl-PL" sz="1050" b="1" dirty="0"/>
              <a:t>i ortograficzna!</a:t>
            </a:r>
          </a:p>
        </p:txBody>
      </p:sp>
      <p:cxnSp>
        <p:nvCxnSpPr>
          <p:cNvPr id="13" name="Łącznik prosty 12">
            <a:extLst>
              <a:ext uri="{FF2B5EF4-FFF2-40B4-BE49-F238E27FC236}">
                <a16:creationId xmlns:a16="http://schemas.microsoft.com/office/drawing/2014/main" id="{881E99FE-93E2-4BD9-8F0A-5695E87F19C9}"/>
              </a:ext>
            </a:extLst>
          </p:cNvPr>
          <p:cNvCxnSpPr>
            <a:cxnSpLocks/>
          </p:cNvCxnSpPr>
          <p:nvPr/>
        </p:nvCxnSpPr>
        <p:spPr>
          <a:xfrm>
            <a:off x="7035182" y="2398492"/>
            <a:ext cx="0" cy="3379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Obraz 17">
            <a:extLst>
              <a:ext uri="{FF2B5EF4-FFF2-40B4-BE49-F238E27FC236}">
                <a16:creationId xmlns:a16="http://schemas.microsoft.com/office/drawing/2014/main" id="{ED9E3AC9-D17E-4AEF-A639-B8F01541C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19" name="TextBox 4">
            <a:extLst>
              <a:ext uri="{FF2B5EF4-FFF2-40B4-BE49-F238E27FC236}">
                <a16:creationId xmlns:a16="http://schemas.microsoft.com/office/drawing/2014/main" id="{85025C8C-2964-4194-BBA2-D929AEBA34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43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50" y="1687789"/>
            <a:ext cx="6406532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CZĘŚĆ PISEMNA – DODATKOWE UWAGI 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16</a:t>
            </a:fld>
            <a:endParaRPr lang="en-GB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816BA8-AF02-4C0A-8F3C-8308876E1F03}"/>
              </a:ext>
            </a:extLst>
          </p:cNvPr>
          <p:cNvSpPr txBox="1"/>
          <p:nvPr/>
        </p:nvSpPr>
        <p:spPr>
          <a:xfrm>
            <a:off x="628650" y="2206158"/>
            <a:ext cx="6113015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b="1" dirty="0"/>
              <a:t>WYPOWIEDŹ PISEMNA NA POZIOMIE PODSTAWOWYM</a:t>
            </a:r>
          </a:p>
          <a:p>
            <a:pPr algn="just"/>
            <a:endParaRPr lang="pl-PL" sz="10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/>
              <a:t>Długość wypowiedzi powinna wynosić </a:t>
            </a:r>
            <a:r>
              <a:rPr lang="pl-PL" sz="1050" b="1" dirty="0"/>
              <a:t>od 100 do 150</a:t>
            </a:r>
            <a:r>
              <a:rPr lang="pl-PL" sz="1050" dirty="0"/>
              <a:t> wyrazów. </a:t>
            </a:r>
          </a:p>
          <a:p>
            <a:endParaRPr lang="pl-PL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/>
              <a:t>Jeżeli wypowiedź zawiera </a:t>
            </a:r>
            <a:r>
              <a:rPr lang="pl-PL" sz="1050" b="1" dirty="0"/>
              <a:t>80</a:t>
            </a:r>
            <a:r>
              <a:rPr lang="pl-PL" sz="1050" dirty="0"/>
              <a:t> wyrazów lub mniej, jest oceniana wyłącznie w kryterium treści. </a:t>
            </a:r>
            <a:br>
              <a:rPr lang="pl-PL" sz="1050" dirty="0"/>
            </a:br>
            <a:r>
              <a:rPr lang="pl-PL" sz="1050" dirty="0"/>
              <a:t>W pozostałych kryteriach przyznaje się 0 punktów. </a:t>
            </a:r>
          </a:p>
          <a:p>
            <a:endParaRPr lang="pl-PL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/>
              <a:t>Wypowiedź zawierająca więcej wyrazów niż wskazano w poleceniu może być oceniana we wszystkich kryteriach. Wskazane jest jednak pisanie wypowiedzi mieszczących się w podanym limicie wyrazów </a:t>
            </a:r>
            <a:br>
              <a:rPr lang="pl-PL" sz="1050" dirty="0"/>
            </a:br>
            <a:r>
              <a:rPr lang="pl-PL" sz="1050" dirty="0"/>
              <a:t>(zbyt duża liczba wyrazów to większe ryzyko popełnienia błędów językowych).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E5D11E2-180E-4C5E-808C-78429878C087}"/>
              </a:ext>
            </a:extLst>
          </p:cNvPr>
          <p:cNvSpPr/>
          <p:nvPr/>
        </p:nvSpPr>
        <p:spPr>
          <a:xfrm>
            <a:off x="6801381" y="4159368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D1B882C-E1C4-46EE-83B3-80501BFA1E70}"/>
              </a:ext>
            </a:extLst>
          </p:cNvPr>
          <p:cNvSpPr txBox="1"/>
          <p:nvPr/>
        </p:nvSpPr>
        <p:spPr>
          <a:xfrm>
            <a:off x="7268984" y="2562682"/>
            <a:ext cx="180263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Szczegółowe kryteria oceniania wypowiedzi pisemnych na poziomie podstawowym znajdują się </a:t>
            </a:r>
            <a:br>
              <a:rPr lang="pl-PL" sz="1050" dirty="0"/>
            </a:br>
            <a:r>
              <a:rPr lang="pl-PL" sz="1050" dirty="0"/>
              <a:t>w </a:t>
            </a:r>
            <a:r>
              <a:rPr lang="pl-PL" sz="1050" i="1" dirty="0"/>
              <a:t>Informatorze</a:t>
            </a:r>
            <a:r>
              <a:rPr lang="pl-PL" sz="1050" dirty="0"/>
              <a:t> na s. 20-24.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C9DF86C-FE84-450C-BB2A-0F3BC654F571}"/>
              </a:ext>
            </a:extLst>
          </p:cNvPr>
          <p:cNvSpPr txBox="1"/>
          <p:nvPr/>
        </p:nvSpPr>
        <p:spPr>
          <a:xfrm>
            <a:off x="7269719" y="4382437"/>
            <a:ext cx="180263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Szczegółowe kryteria oceniania wypowiedzi pisemnych na poziomie rozszerzonym znajdują się </a:t>
            </a:r>
            <a:br>
              <a:rPr lang="pl-PL" sz="1050" dirty="0"/>
            </a:br>
            <a:r>
              <a:rPr lang="pl-PL" sz="1050" dirty="0"/>
              <a:t>w </a:t>
            </a:r>
            <a:r>
              <a:rPr lang="pl-PL" sz="1050" i="1" dirty="0"/>
              <a:t>Informatorze</a:t>
            </a:r>
            <a:r>
              <a:rPr lang="pl-PL" sz="1050" dirty="0"/>
              <a:t> na s. 24-30.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B81CF33B-EE1A-47D3-B862-410A81254067}"/>
              </a:ext>
            </a:extLst>
          </p:cNvPr>
          <p:cNvSpPr/>
          <p:nvPr/>
        </p:nvSpPr>
        <p:spPr>
          <a:xfrm>
            <a:off x="6827545" y="2278828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67AA76D-F1C8-4F2D-B725-4959384F932F}"/>
              </a:ext>
            </a:extLst>
          </p:cNvPr>
          <p:cNvSpPr txBox="1"/>
          <p:nvPr/>
        </p:nvSpPr>
        <p:spPr>
          <a:xfrm>
            <a:off x="639677" y="4208499"/>
            <a:ext cx="620918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200" b="1" dirty="0"/>
              <a:t>WYPOWIEDŹ PISEMNA NA POZIOMIE ROZSZERZONYM</a:t>
            </a:r>
          </a:p>
          <a:p>
            <a:pPr algn="just"/>
            <a:endParaRPr lang="pl-PL" sz="105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/>
              <a:t>Długość wypowiedzi powinna wynosić </a:t>
            </a:r>
            <a:r>
              <a:rPr lang="pl-PL" sz="1050" b="1" dirty="0"/>
              <a:t>od 200 do 250</a:t>
            </a:r>
            <a:r>
              <a:rPr lang="pl-PL" sz="1050" dirty="0"/>
              <a:t> wyrazów. </a:t>
            </a:r>
          </a:p>
          <a:p>
            <a:endParaRPr lang="pl-PL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/>
              <a:t>Jeżeli wypowiedź zawiera </a:t>
            </a:r>
            <a:r>
              <a:rPr lang="pl-PL" sz="1050" b="1" dirty="0"/>
              <a:t>mniej niż 160 </a:t>
            </a:r>
            <a:r>
              <a:rPr lang="pl-PL" sz="1050" dirty="0"/>
              <a:t>wyrazów, jest oceniana wyłącznie w kryterium zgodności </a:t>
            </a:r>
            <a:br>
              <a:rPr lang="pl-PL" sz="1050" dirty="0"/>
            </a:br>
            <a:r>
              <a:rPr lang="pl-PL" sz="1050" dirty="0"/>
              <a:t>z poleceniem. W pozostałych kryteriach przyznaje się 0 punktów.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pl-PL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1050" dirty="0"/>
              <a:t>Należy zwracać uwagę na długość wypowiedzi pisemnej na poziomie rozszerzonym, ponieważ może mieć ona wpływ na liczbę punktów przyznawanych w kryterium zgodności z poleceniem, w którym ocenia się m.in. elementy formy (w tym długość pracy). Maksymalną liczbę punktów w tym kryterium może otrzymać praca mieszcząca się w granicach </a:t>
            </a:r>
            <a:r>
              <a:rPr lang="pl-PL" sz="1050" b="1" dirty="0"/>
              <a:t>180–280</a:t>
            </a:r>
            <a:r>
              <a:rPr lang="pl-PL" sz="1050" dirty="0"/>
              <a:t> wyrazów. </a:t>
            </a:r>
          </a:p>
        </p:txBody>
      </p:sp>
      <p:cxnSp>
        <p:nvCxnSpPr>
          <p:cNvPr id="19" name="Łącznik prosty 18">
            <a:extLst>
              <a:ext uri="{FF2B5EF4-FFF2-40B4-BE49-F238E27FC236}">
                <a16:creationId xmlns:a16="http://schemas.microsoft.com/office/drawing/2014/main" id="{4A299989-A148-4D0E-82FE-C29A35029577}"/>
              </a:ext>
            </a:extLst>
          </p:cNvPr>
          <p:cNvCxnSpPr>
            <a:cxnSpLocks/>
          </p:cNvCxnSpPr>
          <p:nvPr/>
        </p:nvCxnSpPr>
        <p:spPr>
          <a:xfrm>
            <a:off x="7035182" y="2398492"/>
            <a:ext cx="0" cy="3379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Obraz 20">
            <a:extLst>
              <a:ext uri="{FF2B5EF4-FFF2-40B4-BE49-F238E27FC236}">
                <a16:creationId xmlns:a16="http://schemas.microsoft.com/office/drawing/2014/main" id="{41ACBC15-F8B4-453B-8660-AB03EDC75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22" name="TextBox 4">
            <a:extLst>
              <a:ext uri="{FF2B5EF4-FFF2-40B4-BE49-F238E27FC236}">
                <a16:creationId xmlns:a16="http://schemas.microsoft.com/office/drawing/2014/main" id="{BEE91CB0-5078-44DA-9675-2A85B91BBB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192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9317" y="835520"/>
            <a:ext cx="6487229" cy="6886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1875" spc="-113" dirty="0">
                <a:latin typeface="Arial Bold" panose="020B0704020202020204" pitchFamily="34" charset="0"/>
                <a:cs typeface="Arial Bold" panose="020B0704020202020204" pitchFamily="34" charset="0"/>
              </a:rPr>
              <a:t>MATURA 2023 </a:t>
            </a:r>
            <a:r>
              <a:rPr lang="pl-PL" sz="1500" spc="-113" dirty="0">
                <a:latin typeface="Arial Bold" panose="020B0704020202020204" pitchFamily="34" charset="0"/>
                <a:cs typeface="Arial Bold" panose="020B0704020202020204" pitchFamily="34" charset="0"/>
              </a:rPr>
              <a:t>Z JĘZYKA  ANGIELSKIEGO</a:t>
            </a:r>
            <a:br>
              <a:rPr lang="pl-PL" sz="1500" spc="-113" dirty="0"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pl-PL" sz="500" spc="-113" dirty="0">
                <a:latin typeface="Arial Bold" panose="020B0704020202020204" pitchFamily="34" charset="0"/>
                <a:cs typeface="Arial Bold" panose="020B0704020202020204" pitchFamily="34" charset="0"/>
              </a:rPr>
              <a:t>.</a:t>
            </a:r>
          </a:p>
          <a:p>
            <a:r>
              <a:rPr lang="pl-PL" sz="1500" spc="-113" dirty="0">
                <a:latin typeface="Arial Bold" panose="020B0704020202020204" pitchFamily="34" charset="0"/>
                <a:cs typeface="Arial Bold" panose="020B0704020202020204" pitchFamily="34" charset="0"/>
              </a:rPr>
              <a:t>PODRĘCZNIKI EXPRESS PUBLISHING PRZYGOTOWUJĄCE DO MATURY 2023</a:t>
            </a:r>
            <a:endParaRPr lang="en-US" sz="1500" spc="-113" dirty="0"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16" name="Łącznik prosty 15">
            <a:extLst>
              <a:ext uri="{FF2B5EF4-FFF2-40B4-BE49-F238E27FC236}">
                <a16:creationId xmlns:a16="http://schemas.microsoft.com/office/drawing/2014/main" id="{6D4BF720-A55D-4015-8747-E12162F33C6F}"/>
              </a:ext>
            </a:extLst>
          </p:cNvPr>
          <p:cNvCxnSpPr>
            <a:cxnSpLocks/>
          </p:cNvCxnSpPr>
          <p:nvPr/>
        </p:nvCxnSpPr>
        <p:spPr>
          <a:xfrm>
            <a:off x="4427183" y="1921079"/>
            <a:ext cx="0" cy="4512366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AA8C09CC-2E2B-4C04-8380-A7EE0F083D15}"/>
              </a:ext>
            </a:extLst>
          </p:cNvPr>
          <p:cNvSpPr txBox="1"/>
          <p:nvPr/>
        </p:nvSpPr>
        <p:spPr>
          <a:xfrm>
            <a:off x="1767147" y="5510115"/>
            <a:ext cx="25334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b="1" dirty="0" err="1"/>
              <a:t>Numery</a:t>
            </a:r>
            <a:r>
              <a:rPr lang="en-GB" sz="900" b="1" dirty="0"/>
              <a:t> MEN</a:t>
            </a:r>
            <a:r>
              <a:rPr lang="pl-PL" sz="900" b="1" dirty="0"/>
              <a:t> </a:t>
            </a:r>
            <a:r>
              <a:rPr lang="pl-PL" sz="900" dirty="0"/>
              <a:t>do nowej podstawy programowej</a:t>
            </a:r>
            <a:r>
              <a:rPr lang="en-GB" sz="900" dirty="0"/>
              <a:t>:</a:t>
            </a:r>
            <a:r>
              <a:rPr lang="pl-PL" sz="900" dirty="0"/>
              <a:t> </a:t>
            </a:r>
          </a:p>
          <a:p>
            <a:pPr algn="l"/>
            <a:r>
              <a:rPr lang="en-GB" sz="900" b="1" dirty="0"/>
              <a:t>New Enterprise A2:</a:t>
            </a:r>
            <a:r>
              <a:rPr lang="pl-PL" sz="900" b="1" dirty="0"/>
              <a:t> </a:t>
            </a:r>
            <a:r>
              <a:rPr lang="en-GB" sz="900" dirty="0"/>
              <a:t>945/1/2019</a:t>
            </a:r>
            <a:endParaRPr lang="pl-PL" sz="900" dirty="0"/>
          </a:p>
          <a:p>
            <a:pPr algn="l"/>
            <a:r>
              <a:rPr lang="en-GB" sz="900" b="1" dirty="0"/>
              <a:t>New Enterprise B1:</a:t>
            </a:r>
            <a:r>
              <a:rPr lang="pl-PL" sz="900" dirty="0"/>
              <a:t> </a:t>
            </a:r>
            <a:r>
              <a:rPr lang="en-GB" sz="900" dirty="0"/>
              <a:t>945/2/2019 </a:t>
            </a:r>
            <a:endParaRPr lang="pl-PL" sz="900" dirty="0"/>
          </a:p>
          <a:p>
            <a:pPr algn="l"/>
            <a:r>
              <a:rPr lang="en-GB" sz="900" b="1" dirty="0"/>
              <a:t>New Enterprise B1+: </a:t>
            </a:r>
            <a:r>
              <a:rPr lang="en-GB" sz="900" dirty="0"/>
              <a:t>945/3/2020</a:t>
            </a:r>
            <a:endParaRPr lang="pl-PL" sz="900" dirty="0"/>
          </a:p>
          <a:p>
            <a:pPr algn="l"/>
            <a:r>
              <a:rPr lang="en-GB" sz="900" b="1" dirty="0"/>
              <a:t>New Enterprise B2:</a:t>
            </a:r>
            <a:r>
              <a:rPr lang="pl-PL" sz="900" b="1" dirty="0"/>
              <a:t> </a:t>
            </a:r>
            <a:r>
              <a:rPr lang="en-GB" sz="900" dirty="0"/>
              <a:t>945/4/2019 </a:t>
            </a:r>
            <a:endParaRPr lang="pl-PL" sz="900" dirty="0"/>
          </a:p>
          <a:p>
            <a:pPr algn="l"/>
            <a:r>
              <a:rPr lang="en-GB" sz="900" b="1" dirty="0"/>
              <a:t>New Enterprise B2+/C1:</a:t>
            </a:r>
            <a:r>
              <a:rPr lang="en-GB" sz="900" dirty="0"/>
              <a:t> </a:t>
            </a:r>
            <a:r>
              <a:rPr lang="pl-PL" sz="900" dirty="0"/>
              <a:t>w przygotowaniu</a:t>
            </a:r>
            <a:endParaRPr lang="en-GB" sz="900" dirty="0"/>
          </a:p>
        </p:txBody>
      </p:sp>
      <p:pic>
        <p:nvPicPr>
          <p:cNvPr id="1026" name="Picture 2" descr="B2EB4B03ENTER NEW SS COVER B2PLUS-C1-1">
            <a:extLst>
              <a:ext uri="{FF2B5EF4-FFF2-40B4-BE49-F238E27FC236}">
                <a16:creationId xmlns:a16="http://schemas.microsoft.com/office/drawing/2014/main" id="{5F4D07CC-C0FB-4A8E-99B5-DC1D9B857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804" y="2024310"/>
            <a:ext cx="1107870" cy="15671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53DE6FABENTER NEW B2 SS COVER-1">
            <a:extLst>
              <a:ext uri="{FF2B5EF4-FFF2-40B4-BE49-F238E27FC236}">
                <a16:creationId xmlns:a16="http://schemas.microsoft.com/office/drawing/2014/main" id="{610E70A8-804F-41E9-98E5-57E7489E6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525" y="2024323"/>
            <a:ext cx="1107860" cy="1567111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4CEF87ACENTER NEW SS COVER B1PLUS-1">
            <a:extLst>
              <a:ext uri="{FF2B5EF4-FFF2-40B4-BE49-F238E27FC236}">
                <a16:creationId xmlns:a16="http://schemas.microsoft.com/office/drawing/2014/main" id="{DBCDAF8B-2B0E-4CF4-A28B-ED1A91B4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9" y="2024310"/>
            <a:ext cx="1222837" cy="15671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isometricOffAxis1Right">
              <a:rot lat="0" lon="20039998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56FD1AEENT B1 NEW SB">
            <a:extLst>
              <a:ext uri="{FF2B5EF4-FFF2-40B4-BE49-F238E27FC236}">
                <a16:creationId xmlns:a16="http://schemas.microsoft.com/office/drawing/2014/main" id="{BC8F7A6F-937B-4C69-AE40-B00E3A58A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55" y="3767212"/>
            <a:ext cx="1107870" cy="156712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ew Enterprise">
            <a:extLst>
              <a:ext uri="{FF2B5EF4-FFF2-40B4-BE49-F238E27FC236}">
                <a16:creationId xmlns:a16="http://schemas.microsoft.com/office/drawing/2014/main" id="{CEDF1CDA-4DFB-41E2-BA06-8A1B58689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08" y="3760717"/>
            <a:ext cx="1107870" cy="1566099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3E9CC3DF-7D3F-4647-A204-DEEBB7CF7ACD}"/>
              </a:ext>
            </a:extLst>
          </p:cNvPr>
          <p:cNvSpPr txBox="1"/>
          <p:nvPr/>
        </p:nvSpPr>
        <p:spPr>
          <a:xfrm>
            <a:off x="4774838" y="5518407"/>
            <a:ext cx="25334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900" b="1" dirty="0" err="1"/>
              <a:t>Numery</a:t>
            </a:r>
            <a:r>
              <a:rPr lang="en-GB" sz="900" b="1" dirty="0"/>
              <a:t> MEN</a:t>
            </a:r>
            <a:r>
              <a:rPr lang="pl-PL" sz="900" b="1" dirty="0"/>
              <a:t> </a:t>
            </a:r>
            <a:r>
              <a:rPr lang="pl-PL" sz="900" dirty="0"/>
              <a:t>do nowej podstawy programowej</a:t>
            </a:r>
            <a:r>
              <a:rPr lang="en-GB" sz="900" dirty="0"/>
              <a:t>:</a:t>
            </a:r>
          </a:p>
          <a:p>
            <a:pPr algn="l"/>
            <a:r>
              <a:rPr lang="en-GB" sz="900" b="1" dirty="0"/>
              <a:t>On Screen A2+/B1:</a:t>
            </a:r>
            <a:r>
              <a:rPr lang="pl-PL" sz="900" b="1" dirty="0"/>
              <a:t> </a:t>
            </a:r>
            <a:r>
              <a:rPr lang="en-GB" sz="900" dirty="0"/>
              <a:t>946/1/2019</a:t>
            </a:r>
            <a:endParaRPr lang="pl-PL" sz="900" dirty="0"/>
          </a:p>
          <a:p>
            <a:pPr algn="l"/>
            <a:r>
              <a:rPr lang="en-GB" sz="900" b="1" dirty="0"/>
              <a:t>On Screen Pre-Intermediate (B1):</a:t>
            </a:r>
            <a:r>
              <a:rPr lang="pl-PL" sz="900" b="1" dirty="0"/>
              <a:t> </a:t>
            </a:r>
            <a:r>
              <a:rPr lang="en-GB" sz="900" dirty="0"/>
              <a:t>946/2/2019 </a:t>
            </a:r>
          </a:p>
          <a:p>
            <a:pPr algn="l"/>
            <a:r>
              <a:rPr lang="en-GB" sz="900" b="1" dirty="0"/>
              <a:t>On Screen Intermediate (B1+/B2):</a:t>
            </a:r>
            <a:r>
              <a:rPr lang="pl-PL" sz="900" b="1" dirty="0"/>
              <a:t> </a:t>
            </a:r>
            <a:r>
              <a:rPr lang="en-GB" sz="900" dirty="0"/>
              <a:t>946/3/2019 </a:t>
            </a:r>
            <a:endParaRPr lang="pl-PL" sz="900" dirty="0"/>
          </a:p>
          <a:p>
            <a:pPr algn="l"/>
            <a:r>
              <a:rPr lang="en-GB" sz="900" b="1" dirty="0"/>
              <a:t>On Screen Upper-Intermediate (B2+):</a:t>
            </a:r>
            <a:r>
              <a:rPr lang="pl-PL" sz="900" b="1" dirty="0"/>
              <a:t> </a:t>
            </a:r>
            <a:r>
              <a:rPr lang="en-GB" sz="900" dirty="0"/>
              <a:t>946/4/2019</a:t>
            </a:r>
            <a:r>
              <a:rPr lang="pl-PL" sz="900" dirty="0"/>
              <a:t> </a:t>
            </a:r>
            <a:r>
              <a:rPr lang="en-GB" sz="900" b="1" dirty="0"/>
              <a:t>On Screen C1: </a:t>
            </a:r>
            <a:r>
              <a:rPr lang="en-GB" sz="900" dirty="0"/>
              <a:t>946/5/2019 </a:t>
            </a:r>
          </a:p>
        </p:txBody>
      </p:sp>
      <p:pic>
        <p:nvPicPr>
          <p:cNvPr id="1036" name="Picture 12" descr="ON SCREEN C1">
            <a:extLst>
              <a:ext uri="{FF2B5EF4-FFF2-40B4-BE49-F238E27FC236}">
                <a16:creationId xmlns:a16="http://schemas.microsoft.com/office/drawing/2014/main" id="{341B38D8-4FC8-4DDE-AFCD-3E47561BA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8814" y="2015733"/>
            <a:ext cx="1107732" cy="1557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N SCREEN UPPER">
            <a:extLst>
              <a:ext uri="{FF2B5EF4-FFF2-40B4-BE49-F238E27FC236}">
                <a16:creationId xmlns:a16="http://schemas.microsoft.com/office/drawing/2014/main" id="{445EC020-88A2-4E48-86C6-BD14101EF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568" y="2015733"/>
            <a:ext cx="1107732" cy="15757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ON SCREEN INTER">
            <a:extLst>
              <a:ext uri="{FF2B5EF4-FFF2-40B4-BE49-F238E27FC236}">
                <a16:creationId xmlns:a16="http://schemas.microsoft.com/office/drawing/2014/main" id="{2306C56E-1DC9-4B1B-98D3-3F41C4A90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693" y="2027584"/>
            <a:ext cx="1109345" cy="15779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ON SCREEN PRE-INT">
            <a:extLst>
              <a:ext uri="{FF2B5EF4-FFF2-40B4-BE49-F238E27FC236}">
                <a16:creationId xmlns:a16="http://schemas.microsoft.com/office/drawing/2014/main" id="{99762D52-DB34-4808-AFC6-989430F6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5494" y="3733594"/>
            <a:ext cx="1097613" cy="15613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ON SCREEN A2">
            <a:extLst>
              <a:ext uri="{FF2B5EF4-FFF2-40B4-BE49-F238E27FC236}">
                <a16:creationId xmlns:a16="http://schemas.microsoft.com/office/drawing/2014/main" id="{CCDC60A7-CD2D-436D-BFDA-32601CB1F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02" y="3733594"/>
            <a:ext cx="1098357" cy="155774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31047E2B-38AA-4EC7-A7B0-E24FE0FF92F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35" y="625969"/>
            <a:ext cx="1107752" cy="110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03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F6E2E230-B258-4208-951C-DEE54A5F2C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2" y="-210671"/>
            <a:ext cx="9202723" cy="6932147"/>
          </a:xfrm>
          <a:effectLst>
            <a:softEdge rad="330200"/>
          </a:effectLst>
        </p:spPr>
      </p:pic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BE32C14-F2DE-4178-8958-4136770DF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18</a:t>
            </a:fld>
            <a:endParaRPr lang="en-GB"/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A7182505-FAC1-46D0-97D6-521D809B2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3" y="5921379"/>
            <a:ext cx="8573549" cy="710119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DB761C14-45A9-4CF1-87C0-7880DCE8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156" y="2801923"/>
            <a:ext cx="6384022" cy="1057012"/>
          </a:xfr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pl-PL" sz="2000" dirty="0">
                <a:solidFill>
                  <a:schemeClr val="bg1"/>
                </a:solidFill>
                <a:latin typeface="+mn-lt"/>
              </a:rPr>
              <a:t>Informator o egzaminie maturalnym z języka angielskiego od roku szkolnego 2022/2023: </a:t>
            </a:r>
            <a:br>
              <a:rPr lang="pl-PL" sz="2000" i="1" dirty="0">
                <a:solidFill>
                  <a:schemeClr val="bg1"/>
                </a:solidFill>
                <a:latin typeface="+mn-lt"/>
              </a:rPr>
            </a:br>
            <a:r>
              <a:rPr lang="pl-PL" sz="1000" dirty="0">
                <a:solidFill>
                  <a:schemeClr val="bg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https://cke.gov.pl/images/_EGZAMIN_MATURALNY_OD_2023/Informatory/Informator_EM2023_jezyk_angielski.pdf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33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76932134-46A8-4819-B5FA-CD757C5E1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2</a:t>
            </a:fld>
            <a:endParaRPr lang="en-GB"/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850ACA4C-8429-45D8-9A8C-39F31526D6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472844"/>
              </p:ext>
            </p:extLst>
          </p:nvPr>
        </p:nvGraphicFramePr>
        <p:xfrm>
          <a:off x="628649" y="2329730"/>
          <a:ext cx="7886699" cy="381905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537276214"/>
                    </a:ext>
                  </a:extLst>
                </a:gridCol>
                <a:gridCol w="2737693">
                  <a:extLst>
                    <a:ext uri="{9D8B030D-6E8A-4147-A177-3AD203B41FA5}">
                      <a16:colId xmlns:a16="http://schemas.microsoft.com/office/drawing/2014/main" val="512371836"/>
                    </a:ext>
                  </a:extLst>
                </a:gridCol>
                <a:gridCol w="2520106">
                  <a:extLst>
                    <a:ext uri="{9D8B030D-6E8A-4147-A177-3AD203B41FA5}">
                      <a16:colId xmlns:a16="http://schemas.microsoft.com/office/drawing/2014/main" val="839198682"/>
                    </a:ext>
                  </a:extLst>
                </a:gridCol>
              </a:tblGrid>
              <a:tr h="280474"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/>
                        <a:t>ZAKRES</a:t>
                      </a:r>
                      <a:endParaRPr lang="en-GB" sz="1200" b="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/>
                        <a:t>POZIOM WG SKALI ESOKJ</a:t>
                      </a:r>
                      <a:endParaRPr lang="en-GB" sz="1200" b="0" dirty="0"/>
                    </a:p>
                  </a:txBody>
                  <a:tcPr marL="68580" marR="68580" marT="34290" marB="34290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293559072"/>
                  </a:ext>
                </a:extLst>
              </a:tr>
              <a:tr h="106795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/>
                        <a:t>POZIOM PODSTAWOWY</a:t>
                      </a:r>
                      <a:endParaRPr lang="en-GB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Wymagania określone w podstawie programowej kształcenia ogólnego </a:t>
                      </a:r>
                      <a:b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z języka angielskiego </a:t>
                      </a:r>
                      <a:b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pl-PL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na poziomie podstawowym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(podstawa programowa III.1.P)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/>
                        <a:t>B1+</a:t>
                      </a:r>
                      <a:r>
                        <a:rPr lang="pl-PL" sz="1400" dirty="0"/>
                        <a:t>/B2</a:t>
                      </a:r>
                    </a:p>
                    <a:p>
                      <a:pPr algn="ctr"/>
                      <a:r>
                        <a:rPr lang="pl-PL" sz="1100" dirty="0"/>
                        <a:t>B2 – dotyczy rozumienia wypowiedzi ustnych i pisemnych</a:t>
                      </a:r>
                      <a:endParaRPr lang="en-GB" sz="11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47662601"/>
                  </a:ext>
                </a:extLst>
              </a:tr>
              <a:tr h="14012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POZIOM ROZSZERZONY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Wymagania określone w podstawie programowej kształcenia ogólnego </a:t>
                      </a:r>
                      <a:b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z języka angielskiego </a:t>
                      </a:r>
                      <a:b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pl-PL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na poziomie podstawowym </a:t>
                      </a:r>
                      <a:br>
                        <a:rPr kumimoji="0" lang="pl-PL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pl-PL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i rozszerzonym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(podstawa programowa </a:t>
                      </a:r>
                      <a:b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III.1.P i III.1.R)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B2+</a:t>
                      </a:r>
                      <a:r>
                        <a:rPr kumimoji="0" lang="pl-PL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/C1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C1– dotyczy rozumienia wypowiedzi ustnych i pisemnych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07894867"/>
                  </a:ext>
                </a:extLst>
              </a:tr>
              <a:tr h="106795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POZIOM DWUJĘZYCZNY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Wymagania określone w podstawie programowej kształcenia ogólnego </a:t>
                      </a:r>
                      <a:b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z języka angielskiego </a:t>
                      </a:r>
                      <a:b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</a:br>
                      <a:r>
                        <a:rPr kumimoji="0" lang="pl-PL" sz="11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na poziomie dwujęzycznym </a:t>
                      </a: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(podstawa programowa III.DJ)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4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C1+</a:t>
                      </a:r>
                      <a:r>
                        <a:rPr kumimoji="0" lang="pl-PL" sz="1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/C2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rPr>
                        <a:t>C2 – dotyczy rozumienia wypowiedzi ustnych i pisemnych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8609789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0DB1F8E2-EEE3-45B6-BC25-FF9DA07E65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E214A67-3656-4995-B5C0-68365301878A}"/>
              </a:ext>
            </a:extLst>
          </p:cNvPr>
          <p:cNvSpPr txBox="1"/>
          <p:nvPr/>
        </p:nvSpPr>
        <p:spPr>
          <a:xfrm>
            <a:off x="628649" y="1704906"/>
            <a:ext cx="7886700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ZAKRES I POZIOM EGZAMINU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025D91E-AE6B-401E-862F-29D2D4A0EC4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31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50" y="1701243"/>
            <a:ext cx="6326265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JĘZYK ANGIELSKI JAKO PRZEDMIOT OBOWIĄZKOWY I DODATKOWY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F938C9C1-D623-4D17-9927-C941767A2B6F}"/>
              </a:ext>
            </a:extLst>
          </p:cNvPr>
          <p:cNvSpPr/>
          <p:nvPr/>
        </p:nvSpPr>
        <p:spPr>
          <a:xfrm>
            <a:off x="679510" y="2375310"/>
            <a:ext cx="1284745" cy="6772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Język angielski </a:t>
            </a:r>
          </a:p>
          <a:p>
            <a:pPr algn="ctr"/>
            <a:r>
              <a:rPr lang="pl-PL" sz="1050" dirty="0"/>
              <a:t>jako przedmiot </a:t>
            </a:r>
          </a:p>
          <a:p>
            <a:pPr algn="ctr"/>
            <a:r>
              <a:rPr lang="pl-PL" sz="1050" dirty="0"/>
              <a:t>OBOWIĄZKOWY</a:t>
            </a:r>
            <a:endParaRPr lang="en-GB" sz="1050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7C3315F9-E20F-4F17-83FE-484FF1D19C9C}"/>
              </a:ext>
            </a:extLst>
          </p:cNvPr>
          <p:cNvSpPr/>
          <p:nvPr/>
        </p:nvSpPr>
        <p:spPr>
          <a:xfrm>
            <a:off x="2419121" y="2457956"/>
            <a:ext cx="1862894" cy="51885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Egzamin pisemny </a:t>
            </a:r>
          </a:p>
          <a:p>
            <a:pPr algn="ctr"/>
            <a:r>
              <a:rPr lang="pl-PL" sz="1050" dirty="0"/>
              <a:t>na poziomie podstawowym 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2DAB13E0-7EB3-4250-962E-B8AF6AF06E36}"/>
              </a:ext>
            </a:extLst>
          </p:cNvPr>
          <p:cNvSpPr/>
          <p:nvPr/>
        </p:nvSpPr>
        <p:spPr>
          <a:xfrm>
            <a:off x="4957395" y="2426907"/>
            <a:ext cx="1763958" cy="60083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Egzamin ustny </a:t>
            </a:r>
          </a:p>
          <a:p>
            <a:pPr algn="ctr"/>
            <a:r>
              <a:rPr lang="pl-PL" sz="1050" dirty="0"/>
              <a:t>(bez określania poziomu)</a:t>
            </a:r>
            <a:endParaRPr lang="en-GB" sz="1050" dirty="0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0D6A1C31-78DF-47E3-A4B9-0A6A9C8FF767}"/>
              </a:ext>
            </a:extLst>
          </p:cNvPr>
          <p:cNvSpPr/>
          <p:nvPr/>
        </p:nvSpPr>
        <p:spPr>
          <a:xfrm>
            <a:off x="1924040" y="2533510"/>
            <a:ext cx="449396" cy="353528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8124A453-AE25-4284-AC17-5C1B08D87487}"/>
              </a:ext>
            </a:extLst>
          </p:cNvPr>
          <p:cNvSpPr/>
          <p:nvPr/>
        </p:nvSpPr>
        <p:spPr>
          <a:xfrm>
            <a:off x="4283093" y="2540789"/>
            <a:ext cx="673902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ORAZ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3A0BCCAB-F5D7-4285-849E-5225EAEB814D}"/>
              </a:ext>
            </a:extLst>
          </p:cNvPr>
          <p:cNvSpPr/>
          <p:nvPr/>
        </p:nvSpPr>
        <p:spPr>
          <a:xfrm>
            <a:off x="667197" y="3975076"/>
            <a:ext cx="1220295" cy="67048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Język angielski </a:t>
            </a:r>
          </a:p>
          <a:p>
            <a:pPr algn="ctr"/>
            <a:r>
              <a:rPr lang="pl-PL" sz="1050" dirty="0"/>
              <a:t>jako przedmiot </a:t>
            </a:r>
          </a:p>
          <a:p>
            <a:pPr algn="ctr"/>
            <a:r>
              <a:rPr lang="pl-PL" sz="1050" dirty="0"/>
              <a:t>DODATKOWY</a:t>
            </a:r>
            <a:endParaRPr lang="en-GB" sz="1050" dirty="0"/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40F4EE3F-C8C3-41FB-BDEF-E94163B287AB}"/>
              </a:ext>
            </a:extLst>
          </p:cNvPr>
          <p:cNvSpPr/>
          <p:nvPr/>
        </p:nvSpPr>
        <p:spPr>
          <a:xfrm>
            <a:off x="2416213" y="3297894"/>
            <a:ext cx="1862894" cy="51885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Wyłącznie egzamin pisemny </a:t>
            </a:r>
          </a:p>
          <a:p>
            <a:pPr algn="ctr"/>
            <a:r>
              <a:rPr lang="pl-PL" sz="1050" dirty="0"/>
              <a:t>na poziomie rozszerzonym 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16376D68-C8BD-464E-8C2B-4460ABCCBF31}"/>
              </a:ext>
            </a:extLst>
          </p:cNvPr>
          <p:cNvSpPr/>
          <p:nvPr/>
        </p:nvSpPr>
        <p:spPr>
          <a:xfrm>
            <a:off x="2407516" y="5170384"/>
            <a:ext cx="1862894" cy="560504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Egzamin pisemny </a:t>
            </a:r>
          </a:p>
          <a:p>
            <a:pPr algn="ctr"/>
            <a:r>
              <a:rPr lang="pl-PL" sz="1050" dirty="0"/>
              <a:t>na poziomie dwujęzycznym</a:t>
            </a:r>
            <a:endParaRPr lang="en-GB" sz="1050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48E3D308-2614-4535-B9F2-EB0E0A167C01}"/>
              </a:ext>
            </a:extLst>
          </p:cNvPr>
          <p:cNvSpPr/>
          <p:nvPr/>
        </p:nvSpPr>
        <p:spPr>
          <a:xfrm>
            <a:off x="254363" y="4862013"/>
            <a:ext cx="763670" cy="1177245"/>
          </a:xfrm>
          <a:prstGeom prst="rect">
            <a:avLst/>
          </a:prstGeom>
          <a:noFill/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B1FA35E-4EFD-4839-8A27-97BDDF979629}"/>
              </a:ext>
            </a:extLst>
          </p:cNvPr>
          <p:cNvSpPr txBox="1"/>
          <p:nvPr/>
        </p:nvSpPr>
        <p:spPr>
          <a:xfrm>
            <a:off x="762283" y="5064392"/>
            <a:ext cx="1627113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sz="1050" b="1" dirty="0">
                <a:solidFill>
                  <a:prstClr val="black"/>
                </a:solidFill>
                <a:latin typeface="Calibri" panose="020F0502020204030204"/>
              </a:rPr>
              <a:t>UWAGA! </a:t>
            </a:r>
            <a:r>
              <a:rPr lang="pl-PL" sz="1050" dirty="0">
                <a:solidFill>
                  <a:prstClr val="black"/>
                </a:solidFill>
                <a:latin typeface="Calibri" panose="020F0502020204030204"/>
              </a:rPr>
              <a:t>Każdy absolwent przystępuje obowiązkowo </a:t>
            </a:r>
            <a:br>
              <a:rPr lang="pl-PL" sz="105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pl-PL" sz="1050" dirty="0">
                <a:solidFill>
                  <a:prstClr val="black"/>
                </a:solidFill>
                <a:latin typeface="Calibri" panose="020F0502020204030204"/>
              </a:rPr>
              <a:t>do części pisemnej egzaminu z jednego przedmiotu dodatkowego.</a:t>
            </a:r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EC96FAC9-4D1E-4607-91B9-0DD39EB8DD67}"/>
              </a:ext>
            </a:extLst>
          </p:cNvPr>
          <p:cNvSpPr/>
          <p:nvPr/>
        </p:nvSpPr>
        <p:spPr>
          <a:xfrm>
            <a:off x="2981772" y="3803256"/>
            <a:ext cx="661079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ALBO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85865195-9DBD-4327-9356-A6A5E51329BF}"/>
              </a:ext>
            </a:extLst>
          </p:cNvPr>
          <p:cNvSpPr/>
          <p:nvPr/>
        </p:nvSpPr>
        <p:spPr>
          <a:xfrm>
            <a:off x="2416213" y="4188965"/>
            <a:ext cx="1862894" cy="59472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Wyłącznie egzamin pisemny </a:t>
            </a:r>
          </a:p>
          <a:p>
            <a:pPr algn="ctr"/>
            <a:r>
              <a:rPr lang="pl-PL" sz="1050" dirty="0"/>
              <a:t>na poziomie dwujęzycznym </a:t>
            </a:r>
          </a:p>
        </p:txBody>
      </p:sp>
      <p:sp>
        <p:nvSpPr>
          <p:cNvPr id="26" name="Prostokąt: zaokrąglone rogi 25">
            <a:extLst>
              <a:ext uri="{FF2B5EF4-FFF2-40B4-BE49-F238E27FC236}">
                <a16:creationId xmlns:a16="http://schemas.microsoft.com/office/drawing/2014/main" id="{811A8FDC-2683-470E-92EF-DB61B5973C54}"/>
              </a:ext>
            </a:extLst>
          </p:cNvPr>
          <p:cNvSpPr/>
          <p:nvPr/>
        </p:nvSpPr>
        <p:spPr>
          <a:xfrm>
            <a:off x="4962340" y="5180613"/>
            <a:ext cx="1763958" cy="54089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Egzamin ustny </a:t>
            </a:r>
          </a:p>
          <a:p>
            <a:pPr algn="ctr"/>
            <a:r>
              <a:rPr lang="pl-PL" sz="1050" dirty="0"/>
              <a:t>na poziomie dwujęzycznym</a:t>
            </a:r>
            <a:endParaRPr lang="en-GB" sz="1050" dirty="0"/>
          </a:p>
        </p:txBody>
      </p:sp>
      <p:sp>
        <p:nvSpPr>
          <p:cNvPr id="29" name="Prostokąt 28">
            <a:extLst>
              <a:ext uri="{FF2B5EF4-FFF2-40B4-BE49-F238E27FC236}">
                <a16:creationId xmlns:a16="http://schemas.microsoft.com/office/drawing/2014/main" id="{6EE12134-1DAC-4C76-89BD-8AE31ED51BE4}"/>
              </a:ext>
            </a:extLst>
          </p:cNvPr>
          <p:cNvSpPr/>
          <p:nvPr/>
        </p:nvSpPr>
        <p:spPr>
          <a:xfrm>
            <a:off x="895509" y="3325045"/>
            <a:ext cx="763670" cy="34624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ORAZ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BFC96890-DD9A-4D34-AA32-B75146C1C926}"/>
              </a:ext>
            </a:extLst>
          </p:cNvPr>
          <p:cNvCxnSpPr>
            <a:cxnSpLocks/>
          </p:cNvCxnSpPr>
          <p:nvPr/>
        </p:nvCxnSpPr>
        <p:spPr>
          <a:xfrm flipV="1">
            <a:off x="1964255" y="3642766"/>
            <a:ext cx="392560" cy="353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E1DCC019-95E1-4036-8A0B-8BF60073592B}"/>
              </a:ext>
            </a:extLst>
          </p:cNvPr>
          <p:cNvCxnSpPr/>
          <p:nvPr/>
        </p:nvCxnSpPr>
        <p:spPr>
          <a:xfrm>
            <a:off x="1957670" y="4415122"/>
            <a:ext cx="34198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Łącznik prosty ze strzałką 36">
            <a:extLst>
              <a:ext uri="{FF2B5EF4-FFF2-40B4-BE49-F238E27FC236}">
                <a16:creationId xmlns:a16="http://schemas.microsoft.com/office/drawing/2014/main" id="{8793E827-CC59-48BC-818A-B6FB4E1D2BAC}"/>
              </a:ext>
            </a:extLst>
          </p:cNvPr>
          <p:cNvCxnSpPr>
            <a:cxnSpLocks/>
          </p:cNvCxnSpPr>
          <p:nvPr/>
        </p:nvCxnSpPr>
        <p:spPr>
          <a:xfrm>
            <a:off x="1948583" y="4617502"/>
            <a:ext cx="489552" cy="44689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Łącznik prosty 38">
            <a:extLst>
              <a:ext uri="{FF2B5EF4-FFF2-40B4-BE49-F238E27FC236}">
                <a16:creationId xmlns:a16="http://schemas.microsoft.com/office/drawing/2014/main" id="{1422682A-7186-4A77-9368-A84B28E0AAE7}"/>
              </a:ext>
            </a:extLst>
          </p:cNvPr>
          <p:cNvCxnSpPr>
            <a:cxnSpLocks/>
          </p:cNvCxnSpPr>
          <p:nvPr/>
        </p:nvCxnSpPr>
        <p:spPr>
          <a:xfrm>
            <a:off x="6954914" y="2426907"/>
            <a:ext cx="0" cy="3379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pole tekstowe 39">
            <a:extLst>
              <a:ext uri="{FF2B5EF4-FFF2-40B4-BE49-F238E27FC236}">
                <a16:creationId xmlns:a16="http://schemas.microsoft.com/office/drawing/2014/main" id="{55A0E8A1-41CC-45F1-8CD8-DA6CE87AB4B1}"/>
              </a:ext>
            </a:extLst>
          </p:cNvPr>
          <p:cNvSpPr txBox="1"/>
          <p:nvPr/>
        </p:nvSpPr>
        <p:spPr>
          <a:xfrm>
            <a:off x="6992145" y="2453047"/>
            <a:ext cx="2126213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Aby zdać egzamin maturalny uczeń musi otrzymać: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900" dirty="0"/>
              <a:t>co najmniej </a:t>
            </a:r>
            <a:r>
              <a:rPr lang="pl-PL" sz="900" b="1" dirty="0"/>
              <a:t>30%</a:t>
            </a:r>
            <a:r>
              <a:rPr lang="pl-PL" sz="900" dirty="0"/>
              <a:t> punktów możliwych do uzyskania z egzaminu </a:t>
            </a:r>
            <a:r>
              <a:rPr lang="pl-PL" sz="900" b="1" dirty="0"/>
              <a:t>z każdego przedmiotu obowiązkowego </a:t>
            </a:r>
            <a:br>
              <a:rPr lang="pl-PL" sz="900" b="1" dirty="0"/>
            </a:br>
            <a:r>
              <a:rPr lang="pl-PL" sz="900" dirty="0"/>
              <a:t>w części ustnej i w części pisemnej,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pl-PL" sz="900" dirty="0"/>
              <a:t>co najmniej </a:t>
            </a:r>
            <a:r>
              <a:rPr lang="pl-PL" sz="900" b="1" dirty="0"/>
              <a:t>30%</a:t>
            </a:r>
            <a:r>
              <a:rPr lang="pl-PL" sz="900" dirty="0"/>
              <a:t> punktów </a:t>
            </a:r>
            <a:br>
              <a:rPr lang="pl-PL" sz="900" dirty="0"/>
            </a:br>
            <a:r>
              <a:rPr lang="pl-PL" sz="900" dirty="0"/>
              <a:t>z części pisemnej egzaminu </a:t>
            </a:r>
            <a:br>
              <a:rPr lang="pl-PL" sz="900" dirty="0"/>
            </a:br>
            <a:r>
              <a:rPr lang="pl-PL" sz="900" b="1" dirty="0"/>
              <a:t>z jednego przedmiotu dodatkowego na poziomie rozszerzonym </a:t>
            </a:r>
            <a:br>
              <a:rPr lang="pl-PL" sz="900" b="1" dirty="0"/>
            </a:br>
            <a:r>
              <a:rPr lang="pl-PL" sz="900" dirty="0"/>
              <a:t>(w przypadku języków obcych nowożytnych – na poziomie rozszerzonym albo dwujęzycznym).</a:t>
            </a:r>
          </a:p>
        </p:txBody>
      </p:sp>
      <p:sp>
        <p:nvSpPr>
          <p:cNvPr id="42" name="Prostokąt 41">
            <a:extLst>
              <a:ext uri="{FF2B5EF4-FFF2-40B4-BE49-F238E27FC236}">
                <a16:creationId xmlns:a16="http://schemas.microsoft.com/office/drawing/2014/main" id="{8129BEEA-FDCA-4A47-9274-5DD49F3F89CF}"/>
              </a:ext>
            </a:extLst>
          </p:cNvPr>
          <p:cNvSpPr/>
          <p:nvPr/>
        </p:nvSpPr>
        <p:spPr>
          <a:xfrm>
            <a:off x="6726298" y="4292327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F5EAB6AB-6160-4D94-9AF9-C8124387C78A}"/>
              </a:ext>
            </a:extLst>
          </p:cNvPr>
          <p:cNvSpPr txBox="1"/>
          <p:nvPr/>
        </p:nvSpPr>
        <p:spPr>
          <a:xfrm>
            <a:off x="7207086" y="4486327"/>
            <a:ext cx="191127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sz="900" b="1" dirty="0">
                <a:solidFill>
                  <a:prstClr val="black"/>
                </a:solidFill>
                <a:latin typeface="Calibri" panose="020F0502020204030204"/>
              </a:rPr>
              <a:t>UWAGA! </a:t>
            </a:r>
            <a:r>
              <a:rPr lang="pl-PL" sz="900" dirty="0">
                <a:solidFill>
                  <a:prstClr val="black"/>
                </a:solidFill>
                <a:latin typeface="Calibri" panose="020F0502020204030204"/>
              </a:rPr>
              <a:t>O</a:t>
            </a:r>
            <a:r>
              <a:rPr lang="pl-PL" sz="900" dirty="0" err="1">
                <a:solidFill>
                  <a:prstClr val="black"/>
                </a:solidFill>
                <a:latin typeface="Calibri" panose="020F0502020204030204"/>
              </a:rPr>
              <a:t>bowiązek</a:t>
            </a:r>
            <a:r>
              <a:rPr lang="pl-PL" sz="900" dirty="0">
                <a:solidFill>
                  <a:prstClr val="black"/>
                </a:solidFill>
                <a:latin typeface="Calibri" panose="020F0502020204030204"/>
              </a:rPr>
              <a:t> zdania </a:t>
            </a:r>
            <a:br>
              <a:rPr lang="pl-PL" sz="90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pl-PL" sz="900" dirty="0">
                <a:solidFill>
                  <a:prstClr val="black"/>
                </a:solidFill>
                <a:latin typeface="Calibri" panose="020F0502020204030204"/>
              </a:rPr>
              <a:t>(tj. zdobycia co najmniej 30% punktów możliwych do uzyskania) egzaminu z jednego przedmiotu dodatkowego na poziomie rozszerzonym zostanie wprowadzony </a:t>
            </a:r>
            <a:r>
              <a:rPr lang="pl-PL" sz="900" b="1" dirty="0">
                <a:solidFill>
                  <a:prstClr val="black"/>
                </a:solidFill>
                <a:latin typeface="Calibri" panose="020F0502020204030204"/>
              </a:rPr>
              <a:t>od 2025 r.</a:t>
            </a:r>
          </a:p>
        </p:txBody>
      </p:sp>
      <p:sp>
        <p:nvSpPr>
          <p:cNvPr id="51" name="Prostokąt 50">
            <a:extLst>
              <a:ext uri="{FF2B5EF4-FFF2-40B4-BE49-F238E27FC236}">
                <a16:creationId xmlns:a16="http://schemas.microsoft.com/office/drawing/2014/main" id="{470E2D75-B75A-4B44-8ECA-830798F9DB01}"/>
              </a:ext>
            </a:extLst>
          </p:cNvPr>
          <p:cNvSpPr/>
          <p:nvPr/>
        </p:nvSpPr>
        <p:spPr>
          <a:xfrm>
            <a:off x="2966856" y="4786514"/>
            <a:ext cx="661079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ALBO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2" name="Prostokąt 51">
            <a:extLst>
              <a:ext uri="{FF2B5EF4-FFF2-40B4-BE49-F238E27FC236}">
                <a16:creationId xmlns:a16="http://schemas.microsoft.com/office/drawing/2014/main" id="{DBAFF193-7C5F-4E5C-801D-6DD95284FADC}"/>
              </a:ext>
            </a:extLst>
          </p:cNvPr>
          <p:cNvSpPr/>
          <p:nvPr/>
        </p:nvSpPr>
        <p:spPr>
          <a:xfrm>
            <a:off x="4270811" y="5296448"/>
            <a:ext cx="673902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ORAZ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5" name="Symbol zastępczy numeru slajdu 44">
            <a:extLst>
              <a:ext uri="{FF2B5EF4-FFF2-40B4-BE49-F238E27FC236}">
                <a16:creationId xmlns:a16="http://schemas.microsoft.com/office/drawing/2014/main" id="{695B5D2E-E793-41B4-BAF3-2458E3C8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3</a:t>
            </a:fld>
            <a:endParaRPr lang="en-GB" dirty="0"/>
          </a:p>
        </p:txBody>
      </p:sp>
      <p:pic>
        <p:nvPicPr>
          <p:cNvPr id="38" name="Obraz 37">
            <a:extLst>
              <a:ext uri="{FF2B5EF4-FFF2-40B4-BE49-F238E27FC236}">
                <a16:creationId xmlns:a16="http://schemas.microsoft.com/office/drawing/2014/main" id="{C3B008C1-29ED-43CF-AE40-D8AF64303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41" name="TextBox 4">
            <a:extLst>
              <a:ext uri="{FF2B5EF4-FFF2-40B4-BE49-F238E27FC236}">
                <a16:creationId xmlns:a16="http://schemas.microsoft.com/office/drawing/2014/main" id="{F27C0602-48CD-4BE9-B6D3-77A2A02299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264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F938C9C1-D623-4D17-9927-C941767A2B6F}"/>
              </a:ext>
            </a:extLst>
          </p:cNvPr>
          <p:cNvSpPr/>
          <p:nvPr/>
        </p:nvSpPr>
        <p:spPr>
          <a:xfrm>
            <a:off x="628650" y="2427140"/>
            <a:ext cx="1225159" cy="67720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b="1" dirty="0"/>
              <a:t>INNY JĘZYK OBCY </a:t>
            </a:r>
          </a:p>
          <a:p>
            <a:pPr algn="ctr"/>
            <a:r>
              <a:rPr lang="pl-PL" sz="1050" dirty="0"/>
              <a:t>jako przedmiot </a:t>
            </a:r>
          </a:p>
          <a:p>
            <a:pPr algn="ctr"/>
            <a:r>
              <a:rPr lang="pl-PL" sz="1050" dirty="0"/>
              <a:t>OBOWIĄZKOWY</a:t>
            </a:r>
            <a:endParaRPr lang="en-GB" sz="1050" dirty="0"/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7C3315F9-E20F-4F17-83FE-484FF1D19C9C}"/>
              </a:ext>
            </a:extLst>
          </p:cNvPr>
          <p:cNvSpPr/>
          <p:nvPr/>
        </p:nvSpPr>
        <p:spPr>
          <a:xfrm>
            <a:off x="2346047" y="2499053"/>
            <a:ext cx="1862894" cy="51885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Egzamin pisemny </a:t>
            </a:r>
          </a:p>
          <a:p>
            <a:pPr algn="ctr"/>
            <a:r>
              <a:rPr lang="pl-PL" sz="1050" dirty="0"/>
              <a:t>na poziomie podstawowym 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2DAB13E0-7EB3-4250-962E-B8AF6AF06E36}"/>
              </a:ext>
            </a:extLst>
          </p:cNvPr>
          <p:cNvSpPr/>
          <p:nvPr/>
        </p:nvSpPr>
        <p:spPr>
          <a:xfrm>
            <a:off x="4931812" y="2432889"/>
            <a:ext cx="1831781" cy="600836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Egzamin ustny </a:t>
            </a:r>
          </a:p>
          <a:p>
            <a:pPr algn="ctr"/>
            <a:r>
              <a:rPr lang="pl-PL" sz="1050" dirty="0"/>
              <a:t>(bez określania poziomu)</a:t>
            </a:r>
            <a:endParaRPr lang="en-GB" sz="1050" dirty="0"/>
          </a:p>
        </p:txBody>
      </p:sp>
      <p:sp>
        <p:nvSpPr>
          <p:cNvPr id="10" name="Strzałka: w prawo 9">
            <a:extLst>
              <a:ext uri="{FF2B5EF4-FFF2-40B4-BE49-F238E27FC236}">
                <a16:creationId xmlns:a16="http://schemas.microsoft.com/office/drawing/2014/main" id="{0D6A1C31-78DF-47E3-A4B9-0A6A9C8FF767}"/>
              </a:ext>
            </a:extLst>
          </p:cNvPr>
          <p:cNvSpPr/>
          <p:nvPr/>
        </p:nvSpPr>
        <p:spPr>
          <a:xfrm>
            <a:off x="1873362" y="2584335"/>
            <a:ext cx="449396" cy="353528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3A0BCCAB-F5D7-4285-849E-5225EAEB814D}"/>
              </a:ext>
            </a:extLst>
          </p:cNvPr>
          <p:cNvSpPr/>
          <p:nvPr/>
        </p:nvSpPr>
        <p:spPr>
          <a:xfrm>
            <a:off x="628650" y="3983685"/>
            <a:ext cx="1262390" cy="670488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Język angielski </a:t>
            </a:r>
          </a:p>
          <a:p>
            <a:pPr algn="ctr"/>
            <a:r>
              <a:rPr lang="pl-PL" sz="1050" dirty="0"/>
              <a:t>jako przedmiot </a:t>
            </a:r>
          </a:p>
          <a:p>
            <a:pPr algn="ctr"/>
            <a:r>
              <a:rPr lang="pl-PL" sz="1050" dirty="0"/>
              <a:t>DODATKOWY</a:t>
            </a:r>
            <a:endParaRPr lang="en-GB" sz="1050" dirty="0"/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40F4EE3F-C8C3-41FB-BDEF-E94163B287AB}"/>
              </a:ext>
            </a:extLst>
          </p:cNvPr>
          <p:cNvSpPr/>
          <p:nvPr/>
        </p:nvSpPr>
        <p:spPr>
          <a:xfrm>
            <a:off x="2339491" y="3517834"/>
            <a:ext cx="1862894" cy="51885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Wyłącznie egzamin pisemny </a:t>
            </a:r>
          </a:p>
          <a:p>
            <a:pPr algn="ctr"/>
            <a:r>
              <a:rPr lang="pl-PL" sz="1050" dirty="0"/>
              <a:t>na poziomie rozszerzonym 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16376D68-C8BD-464E-8C2B-4460ABCCBF31}"/>
              </a:ext>
            </a:extLst>
          </p:cNvPr>
          <p:cNvSpPr/>
          <p:nvPr/>
        </p:nvSpPr>
        <p:spPr>
          <a:xfrm>
            <a:off x="4921991" y="3195266"/>
            <a:ext cx="1862894" cy="117647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Egzamin pisemny </a:t>
            </a:r>
          </a:p>
          <a:p>
            <a:pPr algn="ctr"/>
            <a:r>
              <a:rPr lang="pl-PL" sz="1050" dirty="0"/>
              <a:t>na poziomie rozszerzonym</a:t>
            </a:r>
          </a:p>
          <a:p>
            <a:pPr algn="ctr"/>
            <a:r>
              <a:rPr lang="pl-PL" sz="1050" dirty="0"/>
              <a:t>ORAZ</a:t>
            </a:r>
          </a:p>
          <a:p>
            <a:pPr algn="ctr"/>
            <a:r>
              <a:rPr lang="pl-PL" sz="1050" dirty="0"/>
              <a:t>egzamin ustny</a:t>
            </a:r>
          </a:p>
          <a:p>
            <a:pPr algn="ctr"/>
            <a:r>
              <a:rPr lang="pl-PL" sz="1050" dirty="0"/>
              <a:t>(bez określania poziomu)</a:t>
            </a:r>
            <a:endParaRPr lang="en-GB" sz="1050" dirty="0"/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48E3D308-2614-4535-B9F2-EB0E0A167C01}"/>
              </a:ext>
            </a:extLst>
          </p:cNvPr>
          <p:cNvSpPr/>
          <p:nvPr/>
        </p:nvSpPr>
        <p:spPr>
          <a:xfrm>
            <a:off x="311510" y="4658740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B1FA35E-4EFD-4839-8A27-97BDDF979629}"/>
              </a:ext>
            </a:extLst>
          </p:cNvPr>
          <p:cNvSpPr txBox="1"/>
          <p:nvPr/>
        </p:nvSpPr>
        <p:spPr>
          <a:xfrm>
            <a:off x="782826" y="4837048"/>
            <a:ext cx="156322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pl-PL" sz="1050" b="1" dirty="0">
                <a:solidFill>
                  <a:prstClr val="black"/>
                </a:solidFill>
                <a:latin typeface="Calibri" panose="020F0502020204030204"/>
              </a:rPr>
              <a:t>UWAGA! </a:t>
            </a:r>
            <a:r>
              <a:rPr lang="pl-PL" sz="1050" dirty="0">
                <a:solidFill>
                  <a:prstClr val="black"/>
                </a:solidFill>
                <a:latin typeface="Calibri" panose="020F0502020204030204"/>
              </a:rPr>
              <a:t>Każdy absolwent przystępuje obowiązkowo do części pisemnej egzaminu </a:t>
            </a:r>
            <a:br>
              <a:rPr lang="pl-PL" sz="1050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pl-PL" sz="1050" dirty="0">
                <a:solidFill>
                  <a:prstClr val="black"/>
                </a:solidFill>
                <a:latin typeface="Calibri" panose="020F0502020204030204"/>
              </a:rPr>
              <a:t>z jednego przedmiotu dodatkowego.</a:t>
            </a:r>
          </a:p>
        </p:txBody>
      </p:sp>
      <p:sp>
        <p:nvSpPr>
          <p:cNvPr id="25" name="Prostokąt: zaokrąglone rogi 24">
            <a:extLst>
              <a:ext uri="{FF2B5EF4-FFF2-40B4-BE49-F238E27FC236}">
                <a16:creationId xmlns:a16="http://schemas.microsoft.com/office/drawing/2014/main" id="{85865195-9DBD-4327-9356-A6A5E51329BF}"/>
              </a:ext>
            </a:extLst>
          </p:cNvPr>
          <p:cNvSpPr/>
          <p:nvPr/>
        </p:nvSpPr>
        <p:spPr>
          <a:xfrm>
            <a:off x="2303271" y="4847138"/>
            <a:ext cx="1914425" cy="59472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Wyłącznie egzamin pisemny </a:t>
            </a:r>
          </a:p>
          <a:p>
            <a:pPr algn="ctr"/>
            <a:r>
              <a:rPr lang="pl-PL" sz="1050" dirty="0"/>
              <a:t>na poziomie dwujęzycznym </a:t>
            </a:r>
          </a:p>
        </p:txBody>
      </p:sp>
      <p:sp>
        <p:nvSpPr>
          <p:cNvPr id="26" name="Prostokąt: zaokrąglone rogi 25">
            <a:extLst>
              <a:ext uri="{FF2B5EF4-FFF2-40B4-BE49-F238E27FC236}">
                <a16:creationId xmlns:a16="http://schemas.microsoft.com/office/drawing/2014/main" id="{811A8FDC-2683-470E-92EF-DB61B5973C54}"/>
              </a:ext>
            </a:extLst>
          </p:cNvPr>
          <p:cNvSpPr/>
          <p:nvPr/>
        </p:nvSpPr>
        <p:spPr>
          <a:xfrm>
            <a:off x="4931811" y="4546746"/>
            <a:ext cx="1862894" cy="112259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50" dirty="0"/>
              <a:t>Egzamin pisemny </a:t>
            </a:r>
          </a:p>
          <a:p>
            <a:pPr algn="ctr"/>
            <a:r>
              <a:rPr lang="pl-PL" sz="1050" dirty="0"/>
              <a:t>na poziomie dwujęzycznym</a:t>
            </a:r>
          </a:p>
          <a:p>
            <a:pPr algn="ctr"/>
            <a:r>
              <a:rPr lang="pl-PL" sz="1050" dirty="0"/>
              <a:t>ORAZ</a:t>
            </a:r>
          </a:p>
          <a:p>
            <a:pPr algn="ctr"/>
            <a:r>
              <a:rPr lang="pl-PL" sz="1050" dirty="0"/>
              <a:t>egzamin ustny na poziomie dwujęzycznym</a:t>
            </a:r>
            <a:endParaRPr lang="en-GB" sz="1050" dirty="0"/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BFC96890-DD9A-4D34-AA32-B75146C1C926}"/>
              </a:ext>
            </a:extLst>
          </p:cNvPr>
          <p:cNvCxnSpPr>
            <a:cxnSpLocks/>
          </p:cNvCxnSpPr>
          <p:nvPr/>
        </p:nvCxnSpPr>
        <p:spPr>
          <a:xfrm flipV="1">
            <a:off x="1918874" y="3973187"/>
            <a:ext cx="287541" cy="23931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E1DCC019-95E1-4036-8A0B-8BF60073592B}"/>
              </a:ext>
            </a:extLst>
          </p:cNvPr>
          <p:cNvCxnSpPr>
            <a:cxnSpLocks/>
          </p:cNvCxnSpPr>
          <p:nvPr/>
        </p:nvCxnSpPr>
        <p:spPr>
          <a:xfrm>
            <a:off x="1918874" y="4410049"/>
            <a:ext cx="241726" cy="23931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F68B6FF3-0F96-4A0C-91A1-DA54F01E93B4}"/>
              </a:ext>
            </a:extLst>
          </p:cNvPr>
          <p:cNvSpPr txBox="1"/>
          <p:nvPr/>
        </p:nvSpPr>
        <p:spPr>
          <a:xfrm>
            <a:off x="7172779" y="3973188"/>
            <a:ext cx="189316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Należy pamiętać, że absolwenci szkół lub oddziałów dwujęzycznych </a:t>
            </a:r>
            <a:r>
              <a:rPr lang="pl-PL" sz="900" b="1" dirty="0"/>
              <a:t>obowiązkowo</a:t>
            </a:r>
            <a:r>
              <a:rPr lang="pl-PL" sz="900" dirty="0"/>
              <a:t> przystępują do części pisemnej egzaminu maturalnego </a:t>
            </a:r>
            <a:br>
              <a:rPr lang="pl-PL" sz="900" dirty="0"/>
            </a:br>
            <a:r>
              <a:rPr lang="pl-PL" sz="900" dirty="0"/>
              <a:t>z języka obcego nowożytnego </a:t>
            </a:r>
            <a:br>
              <a:rPr lang="pl-PL" sz="900" dirty="0"/>
            </a:br>
            <a:r>
              <a:rPr lang="pl-PL" sz="900" dirty="0"/>
              <a:t>na poziomie dwujęzycznym. </a:t>
            </a:r>
            <a:br>
              <a:rPr lang="pl-PL" sz="900" dirty="0"/>
            </a:br>
            <a:r>
              <a:rPr lang="pl-PL" sz="900" dirty="0"/>
              <a:t>Może to być dowolny język obcy nowożytny wybrany z powyższej listy. Nie musi to być język obcy nowożytny, który był drugim językiem nauczania w szkole lub oddziale, do którego uczeń uczęszczał.</a:t>
            </a:r>
            <a:endParaRPr lang="en-GB" sz="900" dirty="0"/>
          </a:p>
        </p:txBody>
      </p:sp>
      <p:cxnSp>
        <p:nvCxnSpPr>
          <p:cNvPr id="38" name="Łącznik prosty 37">
            <a:extLst>
              <a:ext uri="{FF2B5EF4-FFF2-40B4-BE49-F238E27FC236}">
                <a16:creationId xmlns:a16="http://schemas.microsoft.com/office/drawing/2014/main" id="{7BAEBDE7-C5B3-41C4-B5E7-0471959D807C}"/>
              </a:ext>
            </a:extLst>
          </p:cNvPr>
          <p:cNvCxnSpPr>
            <a:cxnSpLocks/>
          </p:cNvCxnSpPr>
          <p:nvPr/>
        </p:nvCxnSpPr>
        <p:spPr>
          <a:xfrm>
            <a:off x="6937585" y="2432889"/>
            <a:ext cx="0" cy="3379823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Prostokąt 38">
            <a:extLst>
              <a:ext uri="{FF2B5EF4-FFF2-40B4-BE49-F238E27FC236}">
                <a16:creationId xmlns:a16="http://schemas.microsoft.com/office/drawing/2014/main" id="{E48EEB4B-463F-41FB-9045-A3A5A23C13A6}"/>
              </a:ext>
            </a:extLst>
          </p:cNvPr>
          <p:cNvSpPr/>
          <p:nvPr/>
        </p:nvSpPr>
        <p:spPr>
          <a:xfrm>
            <a:off x="6693334" y="3763677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DA135F97-3F44-4504-99C6-CC80DD0A883C}"/>
              </a:ext>
            </a:extLst>
          </p:cNvPr>
          <p:cNvSpPr txBox="1"/>
          <p:nvPr/>
        </p:nvSpPr>
        <p:spPr>
          <a:xfrm>
            <a:off x="7156146" y="2437539"/>
            <a:ext cx="198785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Egzamin maturalny z języka obcego nowożytnego można zdawać </a:t>
            </a:r>
            <a:br>
              <a:rPr lang="pl-PL" sz="900" dirty="0"/>
            </a:br>
            <a:r>
              <a:rPr lang="pl-PL" sz="900" dirty="0"/>
              <a:t>z następujących języków: angielskiego, francuskiego, hiszpańskiego, niemieckiego, rosyjskiego i włoskiego. </a:t>
            </a:r>
          </a:p>
          <a:p>
            <a:r>
              <a:rPr lang="pl-PL" sz="900" dirty="0"/>
              <a:t>Uczeń może przystąpić do egzaminu </a:t>
            </a:r>
            <a:br>
              <a:rPr lang="pl-PL" sz="900" dirty="0"/>
            </a:br>
            <a:r>
              <a:rPr lang="pl-PL" sz="900" dirty="0"/>
              <a:t>z dowolnego języka obcego wybranego z powyższej listy (nie musi to być język nauczany w szkole).</a:t>
            </a:r>
            <a:endParaRPr lang="en-GB" sz="900" dirty="0"/>
          </a:p>
        </p:txBody>
      </p:sp>
      <p:sp>
        <p:nvSpPr>
          <p:cNvPr id="41" name="Prostokąt 40">
            <a:extLst>
              <a:ext uri="{FF2B5EF4-FFF2-40B4-BE49-F238E27FC236}">
                <a16:creationId xmlns:a16="http://schemas.microsoft.com/office/drawing/2014/main" id="{41001B1D-DD74-458D-A18F-39B36BA37607}"/>
              </a:ext>
            </a:extLst>
          </p:cNvPr>
          <p:cNvSpPr/>
          <p:nvPr/>
        </p:nvSpPr>
        <p:spPr>
          <a:xfrm>
            <a:off x="6706750" y="2226632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45" name="Prostokąt 44">
            <a:extLst>
              <a:ext uri="{FF2B5EF4-FFF2-40B4-BE49-F238E27FC236}">
                <a16:creationId xmlns:a16="http://schemas.microsoft.com/office/drawing/2014/main" id="{90EDC49F-8A1F-44FA-BD06-14A377F984E2}"/>
              </a:ext>
            </a:extLst>
          </p:cNvPr>
          <p:cNvSpPr/>
          <p:nvPr/>
        </p:nvSpPr>
        <p:spPr>
          <a:xfrm>
            <a:off x="4218097" y="2575041"/>
            <a:ext cx="673902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ORAZ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6" name="Prostokąt 45">
            <a:extLst>
              <a:ext uri="{FF2B5EF4-FFF2-40B4-BE49-F238E27FC236}">
                <a16:creationId xmlns:a16="http://schemas.microsoft.com/office/drawing/2014/main" id="{409A1136-AC14-4CE4-940F-A5D6ECF103F3}"/>
              </a:ext>
            </a:extLst>
          </p:cNvPr>
          <p:cNvSpPr/>
          <p:nvPr/>
        </p:nvSpPr>
        <p:spPr>
          <a:xfrm>
            <a:off x="922894" y="3360449"/>
            <a:ext cx="673902" cy="346249"/>
          </a:xfrm>
          <a:prstGeom prst="rect">
            <a:avLst/>
          </a:prstGeom>
          <a:noFill/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ORAZ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7" name="Prostokąt 46">
            <a:extLst>
              <a:ext uri="{FF2B5EF4-FFF2-40B4-BE49-F238E27FC236}">
                <a16:creationId xmlns:a16="http://schemas.microsoft.com/office/drawing/2014/main" id="{B0FDC75C-2C98-4B62-B5B2-88771736B60C}"/>
              </a:ext>
            </a:extLst>
          </p:cNvPr>
          <p:cNvSpPr/>
          <p:nvPr/>
        </p:nvSpPr>
        <p:spPr>
          <a:xfrm>
            <a:off x="2865288" y="4212500"/>
            <a:ext cx="661079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ALBO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8" name="Prostokąt 47">
            <a:extLst>
              <a:ext uri="{FF2B5EF4-FFF2-40B4-BE49-F238E27FC236}">
                <a16:creationId xmlns:a16="http://schemas.microsoft.com/office/drawing/2014/main" id="{744AA23B-F6F3-4F29-A45A-2C47AA5F875C}"/>
              </a:ext>
            </a:extLst>
          </p:cNvPr>
          <p:cNvSpPr/>
          <p:nvPr/>
        </p:nvSpPr>
        <p:spPr>
          <a:xfrm>
            <a:off x="4194098" y="3553799"/>
            <a:ext cx="661079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ALBO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9" name="Prostokąt 48">
            <a:extLst>
              <a:ext uri="{FF2B5EF4-FFF2-40B4-BE49-F238E27FC236}">
                <a16:creationId xmlns:a16="http://schemas.microsoft.com/office/drawing/2014/main" id="{783C89FA-1992-4115-B231-0444A90D91A3}"/>
              </a:ext>
            </a:extLst>
          </p:cNvPr>
          <p:cNvSpPr/>
          <p:nvPr/>
        </p:nvSpPr>
        <p:spPr>
          <a:xfrm>
            <a:off x="4199093" y="4940922"/>
            <a:ext cx="661079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ALBO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3" name="Symbol zastępczy numeru slajdu 52">
            <a:extLst>
              <a:ext uri="{FF2B5EF4-FFF2-40B4-BE49-F238E27FC236}">
                <a16:creationId xmlns:a16="http://schemas.microsoft.com/office/drawing/2014/main" id="{82DBD525-85AE-4B16-8C4D-0929B6FD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4</a:t>
            </a:fld>
            <a:endParaRPr lang="en-GB"/>
          </a:p>
        </p:txBody>
      </p:sp>
      <p:pic>
        <p:nvPicPr>
          <p:cNvPr id="34" name="Obraz 33">
            <a:extLst>
              <a:ext uri="{FF2B5EF4-FFF2-40B4-BE49-F238E27FC236}">
                <a16:creationId xmlns:a16="http://schemas.microsoft.com/office/drawing/2014/main" id="{4C7656CB-18B4-4C07-9DE6-458F363E8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40" name="TextBox 4">
            <a:extLst>
              <a:ext uri="{FF2B5EF4-FFF2-40B4-BE49-F238E27FC236}">
                <a16:creationId xmlns:a16="http://schemas.microsoft.com/office/drawing/2014/main" id="{0AE77753-3475-4C1C-BEFD-F673357DA4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  <p:sp>
        <p:nvSpPr>
          <p:cNvPr id="50" name="pole tekstowe 49">
            <a:extLst>
              <a:ext uri="{FF2B5EF4-FFF2-40B4-BE49-F238E27FC236}">
                <a16:creationId xmlns:a16="http://schemas.microsoft.com/office/drawing/2014/main" id="{63CE39C9-8450-428F-964F-E2EC8A5F8C35}"/>
              </a:ext>
            </a:extLst>
          </p:cNvPr>
          <p:cNvSpPr txBox="1"/>
          <p:nvPr/>
        </p:nvSpPr>
        <p:spPr>
          <a:xfrm>
            <a:off x="628650" y="1719696"/>
            <a:ext cx="6302807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JĘZYK ANGIELSKI JAKO PRZEDMIOT DODATKOWY</a:t>
            </a:r>
            <a:endParaRPr lang="en-GB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428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48" y="1677470"/>
            <a:ext cx="6326265" cy="308994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WAŻNE DATY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F68B6FF3-0F96-4A0C-91A1-DA54F01E93B4}"/>
              </a:ext>
            </a:extLst>
          </p:cNvPr>
          <p:cNvSpPr txBox="1"/>
          <p:nvPr/>
        </p:nvSpPr>
        <p:spPr>
          <a:xfrm>
            <a:off x="7257393" y="2414458"/>
            <a:ext cx="199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Wynik egzaminu maturalnego </a:t>
            </a:r>
            <a:br>
              <a:rPr lang="pl-PL" sz="900" dirty="0"/>
            </a:br>
            <a:r>
              <a:rPr lang="pl-PL" sz="900" dirty="0"/>
              <a:t>w części ustnej jest wyrażany </a:t>
            </a:r>
            <a:br>
              <a:rPr lang="pl-PL" sz="900" dirty="0"/>
            </a:br>
            <a:r>
              <a:rPr lang="pl-PL" sz="900" dirty="0"/>
              <a:t>w procentach, a w części pisemnej </a:t>
            </a:r>
            <a:br>
              <a:rPr lang="pl-PL" sz="900" dirty="0"/>
            </a:br>
            <a:r>
              <a:rPr lang="pl-PL" sz="900" dirty="0"/>
              <a:t>– w procentach i na skali centylowej.</a:t>
            </a:r>
            <a:endParaRPr lang="en-GB" sz="900" dirty="0"/>
          </a:p>
        </p:txBody>
      </p:sp>
      <p:graphicFrame>
        <p:nvGraphicFramePr>
          <p:cNvPr id="28" name="Tabela 6">
            <a:extLst>
              <a:ext uri="{FF2B5EF4-FFF2-40B4-BE49-F238E27FC236}">
                <a16:creationId xmlns:a16="http://schemas.microsoft.com/office/drawing/2014/main" id="{19B808F2-DD9F-4E12-AEF1-F6BC158184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2272677"/>
              </p:ext>
            </p:extLst>
          </p:nvPr>
        </p:nvGraphicFramePr>
        <p:xfrm>
          <a:off x="628650" y="2449639"/>
          <a:ext cx="6326263" cy="3429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3099007">
                  <a:extLst>
                    <a:ext uri="{9D8B030D-6E8A-4147-A177-3AD203B41FA5}">
                      <a16:colId xmlns:a16="http://schemas.microsoft.com/office/drawing/2014/main" val="2356869834"/>
                    </a:ext>
                  </a:extLst>
                </a:gridCol>
                <a:gridCol w="3227256">
                  <a:extLst>
                    <a:ext uri="{9D8B030D-6E8A-4147-A177-3AD203B41FA5}">
                      <a16:colId xmlns:a16="http://schemas.microsoft.com/office/drawing/2014/main" val="105254427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/>
                        <a:t>DO 30 WRZEŚNIA </a:t>
                      </a:r>
                    </a:p>
                    <a:p>
                      <a:pPr algn="ctr"/>
                      <a:r>
                        <a:rPr lang="pl-PL" sz="1200" b="0" dirty="0"/>
                        <a:t>(począwszy od 2022 r.)</a:t>
                      </a:r>
                      <a:endParaRPr lang="en-GB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Uczeń składa WSTĘPNĄ deklarację dotyczącą przedmiotów zdawanych na egzaminie maturalnym.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963013272"/>
                  </a:ext>
                </a:extLst>
              </a:tr>
              <a:tr h="8686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DO 7 LUTEGO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dirty="0"/>
                        <a:t>(począwszy od 2023 r.)</a:t>
                      </a:r>
                      <a:endParaRPr lang="en-GB" sz="1200" b="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Uczeń składa OSTATECZNĄ deklarację dotyczącą przedmiotów zdawanych na egzaminie maturalnym.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Niezłożenie ostatecznej deklaracji jest jednoznaczne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 tym, że wstępna deklaracja staje się ostateczną.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5906599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MAJ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ermin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GŁÓWNY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egzaminu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maturalnego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31902084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CZERWIEC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Termin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DODATKOWY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egzaminu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maturalnego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75925525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SIERPIEŃ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Termin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POPRAWKOWY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egzaminu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maturalnego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45460928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WRZESIEŃ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Przekazanie dyrektorom szkół ŚWIADECTW DOJRZAŁOŚCI oraz informacji o wynikach egzaminu maturalnego po sesji poprawkowej.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91930648"/>
                  </a:ext>
                </a:extLst>
              </a:tr>
            </a:tbl>
          </a:graphicData>
        </a:graphic>
      </p:graphicFrame>
      <p:sp>
        <p:nvSpPr>
          <p:cNvPr id="30" name="Prostokąt 29">
            <a:extLst>
              <a:ext uri="{FF2B5EF4-FFF2-40B4-BE49-F238E27FC236}">
                <a16:creationId xmlns:a16="http://schemas.microsoft.com/office/drawing/2014/main" id="{25EE22D2-7225-47A4-AB9C-E8C3D50FC5B6}"/>
              </a:ext>
            </a:extLst>
          </p:cNvPr>
          <p:cNvSpPr/>
          <p:nvPr/>
        </p:nvSpPr>
        <p:spPr>
          <a:xfrm>
            <a:off x="6777300" y="4512015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6E9B4828-3D71-4486-A815-A3D32558729D}"/>
              </a:ext>
            </a:extLst>
          </p:cNvPr>
          <p:cNvSpPr txBox="1"/>
          <p:nvPr/>
        </p:nvSpPr>
        <p:spPr>
          <a:xfrm>
            <a:off x="7264510" y="4766647"/>
            <a:ext cx="17719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Wyniki uzyskane z egzaminów </a:t>
            </a:r>
            <a:br>
              <a:rPr lang="pl-PL" sz="900" dirty="0"/>
            </a:br>
            <a:r>
              <a:rPr lang="pl-PL" sz="900" dirty="0"/>
              <a:t>z przedmiotów nauczanych </a:t>
            </a:r>
            <a:br>
              <a:rPr lang="pl-PL" sz="900" dirty="0"/>
            </a:br>
            <a:r>
              <a:rPr lang="pl-PL" sz="900" dirty="0"/>
              <a:t>w języku obcym będącym drugim językiem nauczania, do których mogą przystąpić wyłącznie absolwenci szkół lub oddziałów dwujęzycznych, są podawane wyłącznie w procentach.</a:t>
            </a:r>
            <a:endParaRPr lang="en-GB" sz="900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CC4AFBC-AAB8-4BE6-85C9-3CC93BC02D37}"/>
              </a:ext>
            </a:extLst>
          </p:cNvPr>
          <p:cNvSpPr txBox="1"/>
          <p:nvPr/>
        </p:nvSpPr>
        <p:spPr>
          <a:xfrm>
            <a:off x="7264510" y="3081549"/>
            <a:ext cx="174786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Wyniki egzaminów </a:t>
            </a:r>
            <a:br>
              <a:rPr lang="pl-PL" sz="900" dirty="0"/>
            </a:br>
            <a:r>
              <a:rPr lang="pl-PL" sz="900" dirty="0"/>
              <a:t>z przedmiotów dodatkowych, </a:t>
            </a:r>
            <a:br>
              <a:rPr lang="pl-PL" sz="900" dirty="0"/>
            </a:br>
            <a:r>
              <a:rPr lang="pl-PL" sz="900" dirty="0"/>
              <a:t>do których absolwent przystępuje dobrowolnie (nie więcej niż 5 oprócz przedmiotu dodatkowego, do którego uczeń przystępuje obowiązkowo), nie mają wpływu na zdanie egzaminu. Odnotowuje się je jednak na świadectwie dojrzałości.</a:t>
            </a:r>
            <a:endParaRPr lang="en-GB" sz="900" dirty="0"/>
          </a:p>
        </p:txBody>
      </p:sp>
      <p:sp>
        <p:nvSpPr>
          <p:cNvPr id="37" name="Prostokąt 36">
            <a:extLst>
              <a:ext uri="{FF2B5EF4-FFF2-40B4-BE49-F238E27FC236}">
                <a16:creationId xmlns:a16="http://schemas.microsoft.com/office/drawing/2014/main" id="{E3B65091-E193-4373-9EA6-2338E501A6AD}"/>
              </a:ext>
            </a:extLst>
          </p:cNvPr>
          <p:cNvSpPr/>
          <p:nvPr/>
        </p:nvSpPr>
        <p:spPr>
          <a:xfrm>
            <a:off x="6777300" y="2862098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AB74F9-0CAD-480F-B5D4-F9CCF5AC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5</a:t>
            </a:fld>
            <a:endParaRPr lang="en-GB"/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13DE5FBA-81BF-49E7-AD12-15BADA413A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18" name="TextBox 4">
            <a:extLst>
              <a:ext uri="{FF2B5EF4-FFF2-40B4-BE49-F238E27FC236}">
                <a16:creationId xmlns:a16="http://schemas.microsoft.com/office/drawing/2014/main" id="{71002B2F-80A5-4D4E-BDFB-574E41593A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345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50" y="1706408"/>
            <a:ext cx="7751952" cy="302690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OPIS EGZAMINU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6</a:t>
            </a:fld>
            <a:endParaRPr lang="en-GB"/>
          </a:p>
        </p:txBody>
      </p:sp>
      <p:sp>
        <p:nvSpPr>
          <p:cNvPr id="19" name="Prostokąt: zaokrąglone rogi 18">
            <a:extLst>
              <a:ext uri="{FF2B5EF4-FFF2-40B4-BE49-F238E27FC236}">
                <a16:creationId xmlns:a16="http://schemas.microsoft.com/office/drawing/2014/main" id="{237E3201-8C61-41C1-97A6-AFCD269D4126}"/>
              </a:ext>
            </a:extLst>
          </p:cNvPr>
          <p:cNvSpPr/>
          <p:nvPr/>
        </p:nvSpPr>
        <p:spPr>
          <a:xfrm>
            <a:off x="2238021" y="2470936"/>
            <a:ext cx="4533209" cy="51885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400" dirty="0"/>
              <a:t>Informator o egzaminie maturalnym z języka angielskiego </a:t>
            </a:r>
            <a:br>
              <a:rPr lang="pl-PL" sz="1400" dirty="0"/>
            </a:br>
            <a:r>
              <a:rPr lang="pl-PL" sz="1400" dirty="0"/>
              <a:t>od roku szkolnego 2022/2023   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F6AD23A1-BEC8-45A9-A604-A8C42CDF7B86}"/>
              </a:ext>
            </a:extLst>
          </p:cNvPr>
          <p:cNvSpPr/>
          <p:nvPr/>
        </p:nvSpPr>
        <p:spPr>
          <a:xfrm>
            <a:off x="255040" y="3096514"/>
            <a:ext cx="747220" cy="133882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82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4DA2402-E711-4948-B4B9-EDC0DF4D6E36}"/>
              </a:ext>
            </a:extLst>
          </p:cNvPr>
          <p:cNvSpPr txBox="1"/>
          <p:nvPr/>
        </p:nvSpPr>
        <p:spPr>
          <a:xfrm>
            <a:off x="807339" y="3344156"/>
            <a:ext cx="75145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pl-PL" sz="1200" i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pl-PL" sz="1200" i="1" dirty="0" err="1">
                <a:solidFill>
                  <a:prstClr val="black"/>
                </a:solidFill>
                <a:latin typeface="Calibri" panose="020F0502020204030204"/>
              </a:rPr>
              <a:t>nformator</a:t>
            </a:r>
            <a:r>
              <a:rPr lang="pl-PL" sz="1200" dirty="0">
                <a:solidFill>
                  <a:prstClr val="black"/>
                </a:solidFill>
                <a:latin typeface="Calibri" panose="020F0502020204030204"/>
              </a:rPr>
              <a:t> zawiera opis egzaminu oraz </a:t>
            </a:r>
            <a:r>
              <a:rPr lang="pl-PL" sz="1200" b="1" dirty="0">
                <a:solidFill>
                  <a:prstClr val="black"/>
                </a:solidFill>
                <a:latin typeface="Calibri" panose="020F0502020204030204"/>
              </a:rPr>
              <a:t>przykładowe</a:t>
            </a:r>
            <a:r>
              <a:rPr lang="pl-PL" sz="1200" dirty="0">
                <a:solidFill>
                  <a:prstClr val="black"/>
                </a:solidFill>
                <a:latin typeface="Calibri" panose="020F0502020204030204"/>
              </a:rPr>
              <a:t> zadania egzaminacyjne wraz z rozwiązaniami.</a:t>
            </a:r>
          </a:p>
          <a:p>
            <a:pPr algn="just" defTabSz="685800">
              <a:defRPr/>
            </a:pPr>
            <a:endParaRPr lang="pl-PL" sz="1200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685800">
              <a:defRPr/>
            </a:pPr>
            <a:r>
              <a:rPr lang="pl-PL" sz="1200" dirty="0">
                <a:solidFill>
                  <a:prstClr val="black"/>
                </a:solidFill>
                <a:latin typeface="Calibri" panose="020F0502020204030204"/>
              </a:rPr>
              <a:t>W arkuszach egzaminacyjnych mogą wystąpić zadania odnoszące się do wszystkich wymagań określonych w podstawie programowej kształcenia ogólnego, w tym także zadania </a:t>
            </a:r>
            <a:r>
              <a:rPr lang="pl-PL" sz="1200" b="1" dirty="0">
                <a:solidFill>
                  <a:prstClr val="black"/>
                </a:solidFill>
                <a:latin typeface="Calibri" panose="020F0502020204030204"/>
              </a:rPr>
              <a:t>inne</a:t>
            </a:r>
            <a:r>
              <a:rPr lang="pl-PL" sz="1200" dirty="0">
                <a:solidFill>
                  <a:prstClr val="black"/>
                </a:solidFill>
                <a:latin typeface="Calibri" panose="020F0502020204030204"/>
              </a:rPr>
              <a:t> niż podane w </a:t>
            </a:r>
            <a:r>
              <a:rPr lang="pl-PL" sz="1200" i="1" dirty="0">
                <a:solidFill>
                  <a:prstClr val="black"/>
                </a:solidFill>
                <a:latin typeface="Calibri" panose="020F0502020204030204"/>
              </a:rPr>
              <a:t>Informatorze</a:t>
            </a:r>
            <a:r>
              <a:rPr lang="pl-PL" sz="1200" dirty="0">
                <a:solidFill>
                  <a:prstClr val="black"/>
                </a:solidFill>
                <a:latin typeface="Calibri" panose="020F0502020204030204"/>
              </a:rPr>
              <a:t> jako przykładowe. </a:t>
            </a:r>
          </a:p>
          <a:p>
            <a:pPr algn="just" defTabSz="685800">
              <a:defRPr/>
            </a:pPr>
            <a:endParaRPr lang="pl-PL" sz="1200" dirty="0">
              <a:solidFill>
                <a:prstClr val="black"/>
              </a:solidFill>
              <a:latin typeface="Calibri" panose="020F0502020204030204"/>
            </a:endParaRPr>
          </a:p>
          <a:p>
            <a:pPr algn="just" defTabSz="685800">
              <a:defRPr/>
            </a:pPr>
            <a:r>
              <a:rPr lang="pl-PL" sz="1200" dirty="0">
                <a:solidFill>
                  <a:prstClr val="black"/>
                </a:solidFill>
                <a:latin typeface="Calibri" panose="020F0502020204030204"/>
              </a:rPr>
              <a:t>Jedynym skutecznym sposobem przygotowania do egzaminu maturalnego jest opanowanie wiadomości i umiejętności umożliwiających spełnienie wszystkich wymagań określonych w podstawie programowej danego przedmiotu egzaminacyjnego.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208E7438-7D8E-4DD8-B6C9-AD67D2C29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F61A134F-E216-4B0C-9FA6-5868371BCA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67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47" y="1711715"/>
            <a:ext cx="6326265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OPIS EGZAMINU – CZĘŚĆ USTNA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13" name="Tabela 6">
            <a:extLst>
              <a:ext uri="{FF2B5EF4-FFF2-40B4-BE49-F238E27FC236}">
                <a16:creationId xmlns:a16="http://schemas.microsoft.com/office/drawing/2014/main" id="{3D203F02-80DC-44F9-825D-676C72DAD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444913"/>
              </p:ext>
            </p:extLst>
          </p:nvPr>
        </p:nvGraphicFramePr>
        <p:xfrm>
          <a:off x="628647" y="2407640"/>
          <a:ext cx="6326266" cy="262137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080062">
                  <a:extLst>
                    <a:ext uri="{9D8B030D-6E8A-4147-A177-3AD203B41FA5}">
                      <a16:colId xmlns:a16="http://schemas.microsoft.com/office/drawing/2014/main" val="2895998493"/>
                    </a:ext>
                  </a:extLst>
                </a:gridCol>
                <a:gridCol w="2080062">
                  <a:extLst>
                    <a:ext uri="{9D8B030D-6E8A-4147-A177-3AD203B41FA5}">
                      <a16:colId xmlns:a16="http://schemas.microsoft.com/office/drawing/2014/main" val="2356869834"/>
                    </a:ext>
                  </a:extLst>
                </a:gridCol>
                <a:gridCol w="2166142">
                  <a:extLst>
                    <a:ext uri="{9D8B030D-6E8A-4147-A177-3AD203B41FA5}">
                      <a16:colId xmlns:a16="http://schemas.microsoft.com/office/drawing/2014/main" val="105254427"/>
                    </a:ext>
                  </a:extLst>
                </a:gridCol>
              </a:tblGrid>
              <a:tr h="611782">
                <a:tc>
                  <a:txBody>
                    <a:bodyPr/>
                    <a:lstStyle/>
                    <a:p>
                      <a:pPr algn="ctr"/>
                      <a:endParaRPr lang="en-GB" sz="1200" b="0" dirty="0"/>
                    </a:p>
                  </a:txBody>
                  <a:tcPr marL="68580" marR="68580" marT="34290" marB="34290" anchor="ctr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/>
                        <a:t>BEZ OKREŚLANIA POZIOMU</a:t>
                      </a:r>
                      <a:endParaRPr lang="en-GB" sz="1200" b="0" dirty="0"/>
                    </a:p>
                  </a:txBody>
                  <a:tcPr marL="68580" marR="68580" marT="34290" marB="34290" anchor="ctr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POZIOM DWUJĘZYCZNY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3013272"/>
                  </a:ext>
                </a:extLst>
              </a:tr>
              <a:tr h="28265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CZAS TRWANIA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15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15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5906599"/>
                  </a:ext>
                </a:extLst>
              </a:tr>
              <a:tr h="282659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CZĘŚCI ZESTAWU EGZAMINACYJNEGO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Rozmowa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wstępna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Rozmowa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wstępna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31902084"/>
                  </a:ext>
                </a:extLst>
              </a:tr>
              <a:tr h="28265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Rozmowa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z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odgrywaniem</a:t>
                      </a:r>
                      <a:r>
                        <a:rPr kumimoji="0" lang="en-GB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GB" sz="1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roli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</a:rPr>
                        <a:t>–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75925525"/>
                  </a:ext>
                </a:extLst>
              </a:tr>
              <a:tr h="58080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Opis ilustracji i odpowiedzi na trzy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pytania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Odpowiedzi na trzy pytania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odnoszące się do materiału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stymulującego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45460928"/>
                  </a:ext>
                </a:extLst>
              </a:tr>
              <a:tr h="580806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Wypowiedź na podstawie materiału stymulującego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 odpowiedzi na dwa pytania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Prezentacja na podany temat </a:t>
                      </a:r>
                      <a:b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oraz odpowiedzi na trzy pytania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91930648"/>
                  </a:ext>
                </a:extLst>
              </a:tr>
            </a:tbl>
          </a:graphicData>
        </a:graphic>
      </p:graphicFrame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86EDF84-DB3B-4ED4-A763-29E64C127601}"/>
              </a:ext>
            </a:extLst>
          </p:cNvPr>
          <p:cNvSpPr txBox="1"/>
          <p:nvPr/>
        </p:nvSpPr>
        <p:spPr>
          <a:xfrm>
            <a:off x="7221754" y="2780355"/>
            <a:ext cx="177124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Część ustna egzaminu pozostaje bez zmian </a:t>
            </a:r>
            <a:br>
              <a:rPr lang="pl-PL" sz="1050" dirty="0"/>
            </a:br>
            <a:r>
              <a:rPr lang="pl-PL" sz="1050" dirty="0"/>
              <a:t>w stosunku do Matury 2015. </a:t>
            </a:r>
          </a:p>
          <a:p>
            <a:endParaRPr lang="pl-PL" sz="1050" dirty="0"/>
          </a:p>
          <a:p>
            <a:r>
              <a:rPr lang="pl-PL" sz="1050" dirty="0"/>
              <a:t>Charakterystyka części ustnej, szczegółowy opis przebiegu egzaminu oraz kryteria oceniania znajdują się w </a:t>
            </a:r>
            <a:r>
              <a:rPr lang="pl-PL" sz="1050" i="1" dirty="0"/>
              <a:t>Informatorze</a:t>
            </a:r>
            <a:r>
              <a:rPr lang="pl-PL" sz="1050" dirty="0"/>
              <a:t> </a:t>
            </a:r>
          </a:p>
          <a:p>
            <a:r>
              <a:rPr lang="pl-PL" sz="1050" dirty="0"/>
              <a:t>na s. 9-13.</a:t>
            </a:r>
            <a:endParaRPr lang="en-GB" sz="1050" dirty="0"/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FFB2EC9D-E423-4F34-ADD9-15AE94240A4C}"/>
              </a:ext>
            </a:extLst>
          </p:cNvPr>
          <p:cNvSpPr/>
          <p:nvPr/>
        </p:nvSpPr>
        <p:spPr>
          <a:xfrm>
            <a:off x="6769694" y="2533100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2D9A12DE-EF89-4423-B44A-E393C6C90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12A915EA-91F1-4BD2-9A30-26738EB3DB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392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49" y="1710468"/>
            <a:ext cx="6326265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OPIS EGZAMINU – CZĘŚĆ PISEMNA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8</a:t>
            </a:fld>
            <a:endParaRPr lang="en-GB"/>
          </a:p>
        </p:txBody>
      </p:sp>
      <p:graphicFrame>
        <p:nvGraphicFramePr>
          <p:cNvPr id="13" name="Tabela 6">
            <a:extLst>
              <a:ext uri="{FF2B5EF4-FFF2-40B4-BE49-F238E27FC236}">
                <a16:creationId xmlns:a16="http://schemas.microsoft.com/office/drawing/2014/main" id="{3D203F02-80DC-44F9-825D-676C72DADC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5003210"/>
              </p:ext>
            </p:extLst>
          </p:nvPr>
        </p:nvGraphicFramePr>
        <p:xfrm>
          <a:off x="628648" y="2424418"/>
          <a:ext cx="6326266" cy="245219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49505">
                  <a:extLst>
                    <a:ext uri="{9D8B030D-6E8A-4147-A177-3AD203B41FA5}">
                      <a16:colId xmlns:a16="http://schemas.microsoft.com/office/drawing/2014/main" val="2895998493"/>
                    </a:ext>
                  </a:extLst>
                </a:gridCol>
                <a:gridCol w="1549505">
                  <a:extLst>
                    <a:ext uri="{9D8B030D-6E8A-4147-A177-3AD203B41FA5}">
                      <a16:colId xmlns:a16="http://schemas.microsoft.com/office/drawing/2014/main" val="2356869834"/>
                    </a:ext>
                  </a:extLst>
                </a:gridCol>
                <a:gridCol w="1613628">
                  <a:extLst>
                    <a:ext uri="{9D8B030D-6E8A-4147-A177-3AD203B41FA5}">
                      <a16:colId xmlns:a16="http://schemas.microsoft.com/office/drawing/2014/main" val="105254427"/>
                    </a:ext>
                  </a:extLst>
                </a:gridCol>
                <a:gridCol w="1613628">
                  <a:extLst>
                    <a:ext uri="{9D8B030D-6E8A-4147-A177-3AD203B41FA5}">
                      <a16:colId xmlns:a16="http://schemas.microsoft.com/office/drawing/2014/main" val="1490333893"/>
                    </a:ext>
                  </a:extLst>
                </a:gridCol>
              </a:tblGrid>
              <a:tr h="793016">
                <a:tc>
                  <a:txBody>
                    <a:bodyPr/>
                    <a:lstStyle/>
                    <a:p>
                      <a:pPr algn="ctr"/>
                      <a:endParaRPr lang="en-GB" sz="1200" b="0" dirty="0"/>
                    </a:p>
                  </a:txBody>
                  <a:tcPr marL="68580" marR="68580" marT="34290" marB="34290" anchor="ctr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/>
                        <a:t>POZIOM PODSTAWOWY</a:t>
                      </a:r>
                      <a:endParaRPr lang="en-GB" sz="1200" b="0" dirty="0"/>
                    </a:p>
                  </a:txBody>
                  <a:tcPr marL="68580" marR="68580" marT="34290" marB="34290" anchor="ctr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2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POZIOM ROZSZERZONY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68580" marR="68580" marT="34290" marB="34290" anchor="ctr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POZIOM DWUJĘZYCZNY</a:t>
                      </a:r>
                    </a:p>
                  </a:txBody>
                  <a:tcPr marL="68580" marR="68580" marT="34290" marB="34290" anchor="ctr">
                    <a:gradFill flip="none" rotWithShape="1">
                      <a:gsLst>
                        <a:gs pos="0">
                          <a:schemeClr val="dk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dk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dk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63013272"/>
                  </a:ext>
                </a:extLst>
              </a:tr>
              <a:tr h="2810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CZAS TRWANIA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120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150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180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5906599"/>
                  </a:ext>
                </a:extLst>
              </a:tr>
              <a:tr h="28102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CZĘŚCI ARKUSZA EGZAMINACYJNEGO</a:t>
                      </a:r>
                      <a:endParaRPr kumimoji="0" lang="en-GB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Rozumienie ze słuchu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Rozumienie ze słuchu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Rozumienie ze słuchu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31902084"/>
                  </a:ext>
                </a:extLst>
              </a:tr>
              <a:tr h="40805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Rozumienie tekstów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pisanych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Rozumienie tekstów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pisanych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Rozumienie tekstów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pisanych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75925525"/>
                  </a:ext>
                </a:extLst>
              </a:tr>
              <a:tr h="408057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Znajomość środków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językowych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Znajomość środków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językowych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Znajomość środków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językowych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45460928"/>
                  </a:ext>
                </a:extLst>
              </a:tr>
              <a:tr h="28102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Wypowiedź pisemna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Wypowiedź pisemna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Wypowiedź pisemna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91930648"/>
                  </a:ext>
                </a:extLst>
              </a:tr>
            </a:tbl>
          </a:graphicData>
        </a:graphic>
      </p:graphicFrame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5816BA8-AF02-4C0A-8F3C-8308876E1F03}"/>
              </a:ext>
            </a:extLst>
          </p:cNvPr>
          <p:cNvSpPr txBox="1"/>
          <p:nvPr/>
        </p:nvSpPr>
        <p:spPr>
          <a:xfrm>
            <a:off x="7267799" y="2579922"/>
            <a:ext cx="1876202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Czas trwania części pisemnej egzaminu oraz nazwy poszczególnych części arkusza egzaminacyjnego pozostają bez zmian w stosunku do Matury 2015. </a:t>
            </a:r>
          </a:p>
          <a:p>
            <a:endParaRPr lang="pl-PL" sz="1050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0E5D11E2-180E-4C5E-808C-78429878C087}"/>
              </a:ext>
            </a:extLst>
          </p:cNvPr>
          <p:cNvSpPr/>
          <p:nvPr/>
        </p:nvSpPr>
        <p:spPr>
          <a:xfrm>
            <a:off x="6772072" y="2313155"/>
            <a:ext cx="723698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72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09CCC59B-93BB-4608-96C7-ED3F7E36336C}"/>
              </a:ext>
            </a:extLst>
          </p:cNvPr>
          <p:cNvSpPr/>
          <p:nvPr/>
        </p:nvSpPr>
        <p:spPr>
          <a:xfrm>
            <a:off x="7783454" y="3634559"/>
            <a:ext cx="487954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ALE</a:t>
            </a:r>
            <a:endParaRPr lang="en-GB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D1B882C-E1C4-46EE-83B3-80501BFA1E70}"/>
              </a:ext>
            </a:extLst>
          </p:cNvPr>
          <p:cNvSpPr txBox="1"/>
          <p:nvPr/>
        </p:nvSpPr>
        <p:spPr>
          <a:xfrm>
            <a:off x="7267799" y="4030110"/>
            <a:ext cx="18121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50" dirty="0"/>
              <a:t>W części pisemnej Matury 2023 występują zmiany </a:t>
            </a:r>
            <a:br>
              <a:rPr lang="pl-PL" sz="1050" dirty="0"/>
            </a:br>
            <a:r>
              <a:rPr lang="pl-PL" sz="1050" dirty="0"/>
              <a:t>w stosunku do Matury 2015! </a:t>
            </a: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ECD1A74D-D67B-4C97-A2CB-12D5599B5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20" name="TextBox 4">
            <a:extLst>
              <a:ext uri="{FF2B5EF4-FFF2-40B4-BE49-F238E27FC236}">
                <a16:creationId xmlns:a16="http://schemas.microsoft.com/office/drawing/2014/main" id="{08057A24-27F8-4976-A9EC-EB2530731D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080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D013C04A-F7B4-423A-BBBC-681A206B0D1A}"/>
              </a:ext>
            </a:extLst>
          </p:cNvPr>
          <p:cNvSpPr txBox="1"/>
          <p:nvPr/>
        </p:nvSpPr>
        <p:spPr>
          <a:xfrm>
            <a:off x="628650" y="1646054"/>
            <a:ext cx="6515101" cy="300082"/>
          </a:xfrm>
          <a:prstGeom prst="rect">
            <a:avLst/>
          </a:prstGeom>
          <a:gradFill flip="none" rotWithShape="1">
            <a:gsLst>
              <a:gs pos="0">
                <a:srgbClr val="0070C0">
                  <a:shade val="30000"/>
                  <a:satMod val="115000"/>
                </a:srgbClr>
              </a:gs>
              <a:gs pos="50000">
                <a:srgbClr val="0070C0">
                  <a:shade val="67500"/>
                  <a:satMod val="115000"/>
                </a:srgbClr>
              </a:gs>
              <a:gs pos="100000">
                <a:srgbClr val="0070C0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pl-PL" sz="1350" dirty="0">
                <a:solidFill>
                  <a:schemeClr val="bg1"/>
                </a:solidFill>
              </a:rPr>
              <a:t>CZĘŚĆ PISEMNA –  PORÓWNANIE POZIOMÓW PODSTAWOWEGO I ROZSZERZONEGO</a:t>
            </a:r>
            <a:endParaRPr lang="en-GB" sz="1350" dirty="0">
              <a:solidFill>
                <a:schemeClr val="bg1"/>
              </a:solidFill>
            </a:endParaRP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C0BE0BD-38F6-44F9-9D7D-7915079D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21DA1-CFD4-4A83-BCC2-F11D3FF09FAB}" type="slidenum">
              <a:rPr lang="en-GB" smtClean="0"/>
              <a:t>9</a:t>
            </a:fld>
            <a:endParaRPr lang="en-GB"/>
          </a:p>
        </p:txBody>
      </p:sp>
      <p:graphicFrame>
        <p:nvGraphicFramePr>
          <p:cNvPr id="19" name="Tabela 6">
            <a:extLst>
              <a:ext uri="{FF2B5EF4-FFF2-40B4-BE49-F238E27FC236}">
                <a16:creationId xmlns:a16="http://schemas.microsoft.com/office/drawing/2014/main" id="{E61BB687-1702-49E3-B948-4076F5748A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778871"/>
              </p:ext>
            </p:extLst>
          </p:nvPr>
        </p:nvGraphicFramePr>
        <p:xfrm>
          <a:off x="628650" y="2630359"/>
          <a:ext cx="6517073" cy="36804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34362">
                  <a:extLst>
                    <a:ext uri="{9D8B030D-6E8A-4147-A177-3AD203B41FA5}">
                      <a16:colId xmlns:a16="http://schemas.microsoft.com/office/drawing/2014/main" val="2895998493"/>
                    </a:ext>
                  </a:extLst>
                </a:gridCol>
                <a:gridCol w="162560">
                  <a:extLst>
                    <a:ext uri="{9D8B030D-6E8A-4147-A177-3AD203B41FA5}">
                      <a16:colId xmlns:a16="http://schemas.microsoft.com/office/drawing/2014/main" val="2559974790"/>
                    </a:ext>
                  </a:extLst>
                </a:gridCol>
                <a:gridCol w="1280500">
                  <a:extLst>
                    <a:ext uri="{9D8B030D-6E8A-4147-A177-3AD203B41FA5}">
                      <a16:colId xmlns:a16="http://schemas.microsoft.com/office/drawing/2014/main" val="2356869834"/>
                    </a:ext>
                  </a:extLst>
                </a:gridCol>
                <a:gridCol w="1247083">
                  <a:extLst>
                    <a:ext uri="{9D8B030D-6E8A-4147-A177-3AD203B41FA5}">
                      <a16:colId xmlns:a16="http://schemas.microsoft.com/office/drawing/2014/main" val="105254427"/>
                    </a:ext>
                  </a:extLst>
                </a:gridCol>
                <a:gridCol w="198402">
                  <a:extLst>
                    <a:ext uri="{9D8B030D-6E8A-4147-A177-3AD203B41FA5}">
                      <a16:colId xmlns:a16="http://schemas.microsoft.com/office/drawing/2014/main" val="2780841674"/>
                    </a:ext>
                  </a:extLst>
                </a:gridCol>
                <a:gridCol w="1247083">
                  <a:extLst>
                    <a:ext uri="{9D8B030D-6E8A-4147-A177-3AD203B41FA5}">
                      <a16:colId xmlns:a16="http://schemas.microsoft.com/office/drawing/2014/main" val="4259733369"/>
                    </a:ext>
                  </a:extLst>
                </a:gridCol>
                <a:gridCol w="1247083">
                  <a:extLst>
                    <a:ext uri="{9D8B030D-6E8A-4147-A177-3AD203B41FA5}">
                      <a16:colId xmlns:a16="http://schemas.microsoft.com/office/drawing/2014/main" val="1308933585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7">
                  <a:txBody>
                    <a:bodyPr/>
                    <a:lstStyle/>
                    <a:p>
                      <a:endParaRPr lang="en-GB" sz="1000" dirty="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MATURA 2015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/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1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1" i="0" u="none" strike="noStrike" kern="1200" baseline="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MATURA 2023</a:t>
                      </a:r>
                    </a:p>
                  </a:txBody>
                  <a:tcPr marL="68580" marR="68580" marT="34290" marB="34290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4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6301327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endParaRPr lang="en-GB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b="0" dirty="0"/>
                        <a:t>POZIOM PODSTAWOWY</a:t>
                      </a:r>
                      <a:endParaRPr lang="en-GB" sz="1100" b="0" dirty="0"/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POZIOM ROZSZERZONY</a:t>
                      </a: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16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POZIOM PODSTAWOWY</a:t>
                      </a:r>
                      <a:endParaRPr lang="en-GB" sz="1100" b="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POZIOM ROZSZERZONY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33838536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CZAS TRWANIA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NAGRANIA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20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25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25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ok. 30 min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755906599"/>
                  </a:ext>
                </a:extLst>
              </a:tr>
              <a:tr h="5486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TYPY ZADAŃ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GB" sz="16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zadania zamknięte: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wybór wielokrotny, dobieranie, prawda/fałsz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zadania</a:t>
                      </a:r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zamknięte</a:t>
                      </a:r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, np.:</a:t>
                      </a:r>
                    </a:p>
                    <a:p>
                      <a:pPr algn="ctr"/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wybór</a:t>
                      </a:r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wielokrotny</a:t>
                      </a:r>
                      <a:endParaRPr lang="en-GB" sz="1100" b="0" i="0" u="none" strike="noStrike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en-GB" sz="1100" b="0" i="0" u="none" strike="noStrike" kern="1200" baseline="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• </a:t>
                      </a:r>
                      <a:r>
                        <a:rPr lang="en-GB" sz="1100" b="0" i="0" u="none" strike="noStrike" kern="1200" baseline="0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dobieranie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1902084"/>
                  </a:ext>
                </a:extLst>
              </a:tr>
              <a:tr h="5486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>
                          <a:solidFill>
                            <a:schemeClr val="tx1"/>
                          </a:solidFill>
                        </a:rPr>
                        <a:t>–</a:t>
                      </a:r>
                      <a:endParaRPr kumimoji="0" lang="pl-PL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zadania otwarte, np.: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zdania/tekst z lukami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• odpowiedzi na pytania</a:t>
                      </a:r>
                    </a:p>
                  </a:txBody>
                  <a:tcPr marL="68580" marR="68580" marT="34290" marB="34290"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l-PL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5925525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LICZBA ZADAŃ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zadań (3–4 wiązki, w tym przynajmniej 1 wiązka z zadaniami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otwartymi)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zadań (3–4 wiązki, w tym przynajmniej 1 wiązka z zadaniami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otwartymi)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248866642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UDZIAŁ W WYNIKU SUMARYCZNYM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25%</a:t>
                      </a:r>
                      <a:endParaRPr kumimoji="0" lang="en-GB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24476078"/>
                  </a:ext>
                </a:extLst>
              </a:tr>
            </a:tbl>
          </a:graphicData>
        </a:graphic>
      </p:graphicFrame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35529C7-237D-478D-AC15-0A3426AC1CEA}"/>
              </a:ext>
            </a:extLst>
          </p:cNvPr>
          <p:cNvSpPr txBox="1"/>
          <p:nvPr/>
        </p:nvSpPr>
        <p:spPr>
          <a:xfrm>
            <a:off x="3396237" y="2154326"/>
            <a:ext cx="1947550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pl-PL" sz="135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ROZUMIENIE ZE SŁUCHU</a:t>
            </a:r>
            <a:endParaRPr lang="en-GB" sz="135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8F2F0CF2-2CF9-4176-A7D1-C4DF453E4B8F}"/>
              </a:ext>
            </a:extLst>
          </p:cNvPr>
          <p:cNvSpPr txBox="1"/>
          <p:nvPr/>
        </p:nvSpPr>
        <p:spPr>
          <a:xfrm>
            <a:off x="7309531" y="3200773"/>
            <a:ext cx="17729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Nagrania do zadań na rozumienie ze słuchu na Maturze 2023 będą </a:t>
            </a:r>
            <a:br>
              <a:rPr lang="pl-PL" sz="900" dirty="0"/>
            </a:br>
            <a:r>
              <a:rPr lang="pl-PL" sz="900" dirty="0"/>
              <a:t>o ok. 5 min dłuższe. </a:t>
            </a:r>
            <a:endParaRPr lang="en-GB" sz="900" dirty="0"/>
          </a:p>
        </p:txBody>
      </p:sp>
      <p:sp>
        <p:nvSpPr>
          <p:cNvPr id="27" name="Prostokąt 26">
            <a:extLst>
              <a:ext uri="{FF2B5EF4-FFF2-40B4-BE49-F238E27FC236}">
                <a16:creationId xmlns:a16="http://schemas.microsoft.com/office/drawing/2014/main" id="{2186A56E-50EA-4210-B39E-3F1C561C3C76}"/>
              </a:ext>
            </a:extLst>
          </p:cNvPr>
          <p:cNvSpPr/>
          <p:nvPr/>
        </p:nvSpPr>
        <p:spPr>
          <a:xfrm>
            <a:off x="6908057" y="3044374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186CF848-D0E3-486E-8DBF-0437A19BEF0E}"/>
              </a:ext>
            </a:extLst>
          </p:cNvPr>
          <p:cNvSpPr txBox="1"/>
          <p:nvPr/>
        </p:nvSpPr>
        <p:spPr>
          <a:xfrm>
            <a:off x="7309531" y="3743609"/>
            <a:ext cx="177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Na Maturze 2023 nie będzie zadań typu prawda/fałsz.</a:t>
            </a:r>
            <a:endParaRPr lang="en-GB" sz="900" dirty="0"/>
          </a:p>
        </p:txBody>
      </p:sp>
      <p:sp>
        <p:nvSpPr>
          <p:cNvPr id="30" name="Prostokąt 29">
            <a:extLst>
              <a:ext uri="{FF2B5EF4-FFF2-40B4-BE49-F238E27FC236}">
                <a16:creationId xmlns:a16="http://schemas.microsoft.com/office/drawing/2014/main" id="{068DC6C9-C74B-456A-97B9-F9DFEC25104A}"/>
              </a:ext>
            </a:extLst>
          </p:cNvPr>
          <p:cNvSpPr/>
          <p:nvPr/>
        </p:nvSpPr>
        <p:spPr>
          <a:xfrm>
            <a:off x="6908057" y="3571658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1" name="pole tekstowe 30">
            <a:extLst>
              <a:ext uri="{FF2B5EF4-FFF2-40B4-BE49-F238E27FC236}">
                <a16:creationId xmlns:a16="http://schemas.microsoft.com/office/drawing/2014/main" id="{931D5D87-1BED-4BA9-B1CD-1A999BC149DE}"/>
              </a:ext>
            </a:extLst>
          </p:cNvPr>
          <p:cNvSpPr txBox="1"/>
          <p:nvPr/>
        </p:nvSpPr>
        <p:spPr>
          <a:xfrm>
            <a:off x="7309529" y="4300031"/>
            <a:ext cx="17729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Oprócz zadań zamkniętych </a:t>
            </a:r>
            <a:br>
              <a:rPr lang="pl-PL" sz="900" dirty="0"/>
            </a:br>
            <a:r>
              <a:rPr lang="pl-PL" sz="900" dirty="0"/>
              <a:t>na Maturze 2023 pojawią się także zadania otwarte. </a:t>
            </a:r>
            <a:endParaRPr lang="en-GB" sz="900" dirty="0"/>
          </a:p>
        </p:txBody>
      </p:sp>
      <p:sp>
        <p:nvSpPr>
          <p:cNvPr id="32" name="Prostokąt 31">
            <a:extLst>
              <a:ext uri="{FF2B5EF4-FFF2-40B4-BE49-F238E27FC236}">
                <a16:creationId xmlns:a16="http://schemas.microsoft.com/office/drawing/2014/main" id="{11159A79-6599-427E-AF8F-35B88909FE1E}"/>
              </a:ext>
            </a:extLst>
          </p:cNvPr>
          <p:cNvSpPr/>
          <p:nvPr/>
        </p:nvSpPr>
        <p:spPr>
          <a:xfrm>
            <a:off x="6908057" y="4089857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E973D68F-D420-459E-A2EA-9A21697AD054}"/>
              </a:ext>
            </a:extLst>
          </p:cNvPr>
          <p:cNvSpPr txBox="1"/>
          <p:nvPr/>
        </p:nvSpPr>
        <p:spPr>
          <a:xfrm>
            <a:off x="7309530" y="5083496"/>
            <a:ext cx="17729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Zadania otwarte będą stanowić </a:t>
            </a:r>
            <a:br>
              <a:rPr lang="pl-PL" sz="900" dirty="0"/>
            </a:br>
            <a:r>
              <a:rPr lang="pl-PL" sz="900" dirty="0"/>
              <a:t>ok. 30-40% wszystkich zadań </a:t>
            </a:r>
            <a:br>
              <a:rPr lang="pl-PL" sz="900" dirty="0"/>
            </a:br>
            <a:r>
              <a:rPr lang="pl-PL" sz="900" dirty="0"/>
              <a:t>na rozumienie ze słuchu. </a:t>
            </a:r>
            <a:endParaRPr lang="en-GB" sz="900" dirty="0"/>
          </a:p>
        </p:txBody>
      </p:sp>
      <p:sp>
        <p:nvSpPr>
          <p:cNvPr id="34" name="Prostokąt 33">
            <a:extLst>
              <a:ext uri="{FF2B5EF4-FFF2-40B4-BE49-F238E27FC236}">
                <a16:creationId xmlns:a16="http://schemas.microsoft.com/office/drawing/2014/main" id="{9FDAD9C9-5224-4E39-BFA0-969BC5354530}"/>
              </a:ext>
            </a:extLst>
          </p:cNvPr>
          <p:cNvSpPr/>
          <p:nvPr/>
        </p:nvSpPr>
        <p:spPr>
          <a:xfrm>
            <a:off x="6932742" y="4887490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sp>
        <p:nvSpPr>
          <p:cNvPr id="35" name="pole tekstowe 34">
            <a:extLst>
              <a:ext uri="{FF2B5EF4-FFF2-40B4-BE49-F238E27FC236}">
                <a16:creationId xmlns:a16="http://schemas.microsoft.com/office/drawing/2014/main" id="{A52F4A01-C8A4-42BD-9728-67DF97ABFC66}"/>
              </a:ext>
            </a:extLst>
          </p:cNvPr>
          <p:cNvSpPr txBox="1"/>
          <p:nvPr/>
        </p:nvSpPr>
        <p:spPr>
          <a:xfrm>
            <a:off x="7309530" y="5787581"/>
            <a:ext cx="177295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 dirty="0"/>
              <a:t>Wyrównany udział w wyniku sumarycznym na obu poziomach egzaminu na Maturze 2023. </a:t>
            </a:r>
            <a:endParaRPr lang="en-GB" sz="900" dirty="0"/>
          </a:p>
        </p:txBody>
      </p:sp>
      <p:sp>
        <p:nvSpPr>
          <p:cNvPr id="36" name="Prostokąt 35">
            <a:extLst>
              <a:ext uri="{FF2B5EF4-FFF2-40B4-BE49-F238E27FC236}">
                <a16:creationId xmlns:a16="http://schemas.microsoft.com/office/drawing/2014/main" id="{6C4F21FE-C390-48BF-870F-9BCF773A8894}"/>
              </a:ext>
            </a:extLst>
          </p:cNvPr>
          <p:cNvSpPr/>
          <p:nvPr/>
        </p:nvSpPr>
        <p:spPr>
          <a:xfrm>
            <a:off x="6908057" y="5571452"/>
            <a:ext cx="677751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pl-PL" sz="495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!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3A006D53-6CFE-4E04-843C-B915E13E1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732097"/>
            <a:ext cx="1426654" cy="648067"/>
          </a:xfrm>
          <a:prstGeom prst="rect">
            <a:avLst/>
          </a:prstGeom>
          <a:effectLst>
            <a:outerShdw blurRad="254000" dist="50800" dir="5400000" sx="79000" sy="79000" algn="ctr" rotWithShape="0">
              <a:srgbClr val="000000">
                <a:alpha val="27000"/>
              </a:srgbClr>
            </a:outerShdw>
          </a:effectLst>
        </p:spPr>
      </p:pic>
      <p:sp>
        <p:nvSpPr>
          <p:cNvPr id="23" name="TextBox 4">
            <a:extLst>
              <a:ext uri="{FF2B5EF4-FFF2-40B4-BE49-F238E27FC236}">
                <a16:creationId xmlns:a16="http://schemas.microsoft.com/office/drawing/2014/main" id="{FFD77AE0-C6F5-49C1-9185-4D7EFD338B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7033" y="761533"/>
            <a:ext cx="5578475" cy="5909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pl-PL" sz="2000" spc="-113" dirty="0">
                <a:latin typeface="+mn-lt"/>
                <a:cs typeface="Arial Bold" panose="020B0704020202020204" pitchFamily="34" charset="0"/>
              </a:rPr>
              <a:t>MATURA 2023 Z JĘZYKA  ANGIELSKIEGO</a:t>
            </a:r>
            <a:br>
              <a:rPr lang="pl-PL" sz="2000" spc="-113" dirty="0">
                <a:latin typeface="+mn-lt"/>
                <a:cs typeface="Arial Bold" panose="020B0704020202020204" pitchFamily="34" charset="0"/>
              </a:rPr>
            </a:br>
            <a:r>
              <a:rPr lang="pl-PL" sz="1600" spc="-113" dirty="0">
                <a:latin typeface="+mn-lt"/>
                <a:cs typeface="Arial Bold" panose="020B0704020202020204" pitchFamily="34" charset="0"/>
              </a:rPr>
              <a:t>NAJWAŻNIEJSZE INFORMACJE</a:t>
            </a:r>
            <a:endParaRPr lang="en-US" sz="1600" spc="-113" dirty="0">
              <a:latin typeface="Arial Bold" panose="020B0704020202020204"/>
              <a:cs typeface="Arial Bold" panose="020B07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4196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1403</TotalTime>
  <Words>3033</Words>
  <Application>Microsoft Office PowerPoint</Application>
  <PresentationFormat>Pokaz na ekranie (4:3)</PresentationFormat>
  <Paragraphs>476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4" baseType="lpstr">
      <vt:lpstr>Arial</vt:lpstr>
      <vt:lpstr>Arial Bold</vt:lpstr>
      <vt:lpstr>Calibri</vt:lpstr>
      <vt:lpstr>Calibri Light</vt:lpstr>
      <vt:lpstr>Courier New</vt:lpstr>
      <vt:lpstr>Office Theme</vt:lpstr>
      <vt:lpstr>  MATURA 2023   Z JĘZYKA ANGIELSKIEGO  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MATURA 2023 Z JĘZYKA  ANGIELSKIEGO NAJWAŻNIEJSZE INFORMACJE</vt:lpstr>
      <vt:lpstr>Prezentacja programu PowerPoint</vt:lpstr>
      <vt:lpstr>Informator o egzaminie maturalnym z języka angielskiego od roku szkolnego 2022/2023:  https://cke.gov.pl/images/_EGZAMIN_MATURALNY_OD_2023/Informatory/Informator_EM2023_jezyk_angielski.pdf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Monika Michalak</dc:creator>
  <cp:lastModifiedBy>Katarzyna Ciochoń</cp:lastModifiedBy>
  <cp:revision>133</cp:revision>
  <dcterms:created xsi:type="dcterms:W3CDTF">2021-04-27T07:22:40Z</dcterms:created>
  <dcterms:modified xsi:type="dcterms:W3CDTF">2021-04-30T11:43:10Z</dcterms:modified>
</cp:coreProperties>
</file>